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3" r:id="rId1"/>
  </p:sldMasterIdLst>
  <p:notesMasterIdLst>
    <p:notesMasterId r:id="rId58"/>
  </p:notesMasterIdLst>
  <p:sldIdLst>
    <p:sldId id="296" r:id="rId2"/>
    <p:sldId id="324" r:id="rId3"/>
    <p:sldId id="394" r:id="rId4"/>
    <p:sldId id="391" r:id="rId5"/>
    <p:sldId id="340" r:id="rId6"/>
    <p:sldId id="383" r:id="rId7"/>
    <p:sldId id="382" r:id="rId8"/>
    <p:sldId id="384" r:id="rId9"/>
    <p:sldId id="385" r:id="rId10"/>
    <p:sldId id="338" r:id="rId11"/>
    <p:sldId id="341" r:id="rId12"/>
    <p:sldId id="357" r:id="rId13"/>
    <p:sldId id="364" r:id="rId14"/>
    <p:sldId id="358" r:id="rId15"/>
    <p:sldId id="359" r:id="rId16"/>
    <p:sldId id="374" r:id="rId17"/>
    <p:sldId id="360" r:id="rId18"/>
    <p:sldId id="361" r:id="rId19"/>
    <p:sldId id="376" r:id="rId20"/>
    <p:sldId id="367" r:id="rId21"/>
    <p:sldId id="365" r:id="rId22"/>
    <p:sldId id="377" r:id="rId23"/>
    <p:sldId id="368" r:id="rId24"/>
    <p:sldId id="369" r:id="rId25"/>
    <p:sldId id="370" r:id="rId26"/>
    <p:sldId id="363" r:id="rId27"/>
    <p:sldId id="372" r:id="rId28"/>
    <p:sldId id="366" r:id="rId29"/>
    <p:sldId id="378" r:id="rId30"/>
    <p:sldId id="375" r:id="rId31"/>
    <p:sldId id="380" r:id="rId32"/>
    <p:sldId id="379" r:id="rId33"/>
    <p:sldId id="381" r:id="rId34"/>
    <p:sldId id="337" r:id="rId35"/>
    <p:sldId id="386" r:id="rId36"/>
    <p:sldId id="387" r:id="rId37"/>
    <p:sldId id="388" r:id="rId38"/>
    <p:sldId id="389" r:id="rId39"/>
    <p:sldId id="344" r:id="rId40"/>
    <p:sldId id="392" r:id="rId41"/>
    <p:sldId id="339" r:id="rId42"/>
    <p:sldId id="393" r:id="rId43"/>
    <p:sldId id="345" r:id="rId44"/>
    <p:sldId id="347" r:id="rId45"/>
    <p:sldId id="343" r:id="rId46"/>
    <p:sldId id="350" r:id="rId47"/>
    <p:sldId id="348" r:id="rId48"/>
    <p:sldId id="351" r:id="rId49"/>
    <p:sldId id="346" r:id="rId50"/>
    <p:sldId id="354" r:id="rId51"/>
    <p:sldId id="353" r:id="rId52"/>
    <p:sldId id="352" r:id="rId53"/>
    <p:sldId id="355" r:id="rId54"/>
    <p:sldId id="390" r:id="rId55"/>
    <p:sldId id="260" r:id="rId56"/>
    <p:sldId id="396" r:id="rId5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BBDCF5F1-AFE4-4827-B0C5-0955C2830984}">
          <p14:sldIdLst>
            <p14:sldId id="296"/>
            <p14:sldId id="324"/>
            <p14:sldId id="394"/>
            <p14:sldId id="391"/>
          </p14:sldIdLst>
        </p14:section>
        <p14:section name="Importance of Teams" id="{74E64B02-B4BF-402A-8703-A20311DEB2EC}">
          <p14:sldIdLst>
            <p14:sldId id="340"/>
            <p14:sldId id="383"/>
            <p14:sldId id="382"/>
            <p14:sldId id="384"/>
            <p14:sldId id="385"/>
          </p14:sldIdLst>
        </p14:section>
        <p14:section name="Examples of Great Teams" id="{2FBE80F9-4F42-4323-BDA8-1BD264045D91}">
          <p14:sldIdLst>
            <p14:sldId id="338"/>
            <p14:sldId id="341"/>
            <p14:sldId id="357"/>
            <p14:sldId id="364"/>
            <p14:sldId id="358"/>
            <p14:sldId id="359"/>
            <p14:sldId id="374"/>
            <p14:sldId id="360"/>
            <p14:sldId id="361"/>
            <p14:sldId id="376"/>
            <p14:sldId id="367"/>
            <p14:sldId id="365"/>
            <p14:sldId id="377"/>
            <p14:sldId id="368"/>
            <p14:sldId id="369"/>
            <p14:sldId id="370"/>
            <p14:sldId id="363"/>
            <p14:sldId id="372"/>
            <p14:sldId id="366"/>
            <p14:sldId id="378"/>
            <p14:sldId id="375"/>
            <p14:sldId id="380"/>
            <p14:sldId id="379"/>
            <p14:sldId id="381"/>
          </p14:sldIdLst>
        </p14:section>
        <p14:section name="Best Practices in Teamwork" id="{CD6EC9F5-B404-4F6F-944C-77260668574E}">
          <p14:sldIdLst>
            <p14:sldId id="337"/>
            <p14:sldId id="386"/>
            <p14:sldId id="387"/>
            <p14:sldId id="388"/>
            <p14:sldId id="389"/>
            <p14:sldId id="344"/>
            <p14:sldId id="392"/>
          </p14:sldIdLst>
        </p14:section>
        <p14:section name="Paper Tower Exercise" id="{CE6BD330-DD83-4BE1-8FBE-5F00C254AC04}">
          <p14:sldIdLst>
            <p14:sldId id="339"/>
            <p14:sldId id="393"/>
            <p14:sldId id="345"/>
            <p14:sldId id="347"/>
            <p14:sldId id="343"/>
            <p14:sldId id="350"/>
            <p14:sldId id="348"/>
            <p14:sldId id="351"/>
            <p14:sldId id="346"/>
            <p14:sldId id="354"/>
            <p14:sldId id="353"/>
            <p14:sldId id="352"/>
            <p14:sldId id="355"/>
          </p14:sldIdLst>
        </p14:section>
        <p14:section name="Conclusion" id="{0A562C3F-7D67-4C44-B2A6-C388D9219ACB}">
          <p14:sldIdLst>
            <p14:sldId id="390"/>
          </p14:sldIdLst>
        </p14:section>
        <p14:section name="Additional Resources" id="{F7145B2F-FCD8-4797-9559-8635BBADDB5C}">
          <p14:sldIdLst>
            <p14:sldId id="260"/>
            <p14:sldId id="39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62" autoAdjust="0"/>
    <p:restoredTop sz="76241" autoAdjust="0"/>
  </p:normalViewPr>
  <p:slideViewPr>
    <p:cSldViewPr snapToGrid="0">
      <p:cViewPr varScale="1">
        <p:scale>
          <a:sx n="84" d="100"/>
          <a:sy n="84" d="100"/>
        </p:scale>
        <p:origin x="60" y="1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hdphoto1.wdp>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eg>
</file>

<file path=ppt/media/image20.jpg>
</file>

<file path=ppt/media/image21.jpg>
</file>

<file path=ppt/media/image22.jpg>
</file>

<file path=ppt/media/image23.jpeg>
</file>

<file path=ppt/media/image24.jpg>
</file>

<file path=ppt/media/image25.jpeg>
</file>

<file path=ppt/media/image26.jpg>
</file>

<file path=ppt/media/image27.jpeg>
</file>

<file path=ppt/media/image28.jpg>
</file>

<file path=ppt/media/image3.png>
</file>

<file path=ppt/media/image30.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7F584A-AD5A-4F6E-BB1D-720E2B1914A8}" type="datetimeFigureOut">
              <a:rPr lang="en-US" smtClean="0"/>
              <a:t>1/11/2017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E0BEE6-E204-42B7-AFBF-BD8CC5A2BF47}" type="slidenum">
              <a:rPr lang="en-US" smtClean="0"/>
              <a:t>‹#›</a:t>
            </a:fld>
            <a:endParaRPr lang="en-US"/>
          </a:p>
        </p:txBody>
      </p:sp>
    </p:spTree>
    <p:extLst>
      <p:ext uri="{BB962C8B-B14F-4D97-AF65-F5344CB8AC3E}">
        <p14:creationId xmlns:p14="http://schemas.microsoft.com/office/powerpoint/2010/main" val="3785543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a:t>
            </a:r>
            <a:r>
              <a:rPr lang="en-US" baseline="0" dirty="0"/>
              <a:t> </a:t>
            </a:r>
          </a:p>
          <a:p>
            <a:pPr marL="228600" indent="-228600">
              <a:buAutoNum type="arabicPeriod"/>
            </a:pPr>
            <a:r>
              <a:rPr lang="en-US" baseline="0" dirty="0"/>
              <a:t>Read through the whole lesson (including all the notes) before the day of class</a:t>
            </a:r>
          </a:p>
          <a:p>
            <a:pPr marL="228600" indent="-228600">
              <a:buAutoNum type="arabicPeriod"/>
            </a:pPr>
            <a:r>
              <a:rPr lang="en-US" baseline="0" dirty="0"/>
              <a:t>Make note of and gather any supplies you need to bring</a:t>
            </a:r>
          </a:p>
          <a:p>
            <a:pPr marL="228600" indent="-228600">
              <a:buAutoNum type="arabicPeriod"/>
            </a:pPr>
            <a:r>
              <a:rPr lang="en-US" baseline="0" dirty="0"/>
              <a:t>Prepare examples, stories</a:t>
            </a:r>
          </a:p>
          <a:p>
            <a:pPr marL="228600" indent="-228600">
              <a:buAutoNum type="arabicPeriod"/>
            </a:pPr>
            <a:r>
              <a:rPr lang="en-US" baseline="0" dirty="0"/>
              <a:t>Think through how much time you want to spend on individual activities; make notes</a:t>
            </a:r>
          </a:p>
          <a:p>
            <a:pPr marL="228600" indent="-228600">
              <a:buAutoNum type="arabicPeriod"/>
            </a:pPr>
            <a:r>
              <a:rPr lang="en-US" baseline="0" dirty="0"/>
              <a:t>Be sure to allow time to announce the assignment at the end</a:t>
            </a:r>
          </a:p>
          <a:p>
            <a:pPr marL="0" indent="0">
              <a:buNone/>
            </a:pPr>
            <a:endParaRPr lang="en-US" baseline="0" dirty="0"/>
          </a:p>
          <a:p>
            <a:pPr marL="0" indent="0">
              <a:buNone/>
            </a:pPr>
            <a:r>
              <a:rPr lang="en-US" baseline="0" dirty="0"/>
              <a:t>Overview:</a:t>
            </a:r>
          </a:p>
          <a:p>
            <a:pPr marL="0" indent="0">
              <a:buNone/>
            </a:pPr>
            <a:r>
              <a:rPr lang="en-US" baseline="0" dirty="0"/>
              <a:t>Intro (slides 1-4): 2 minutes</a:t>
            </a:r>
          </a:p>
          <a:p>
            <a:r>
              <a:rPr lang="en-US" dirty="0"/>
              <a:t>Importance of teams (slides 5-9):</a:t>
            </a:r>
            <a:r>
              <a:rPr lang="en-US" baseline="0" dirty="0"/>
              <a:t> 5 minutes</a:t>
            </a:r>
          </a:p>
          <a:p>
            <a:pPr marL="0" indent="0">
              <a:buNone/>
            </a:pPr>
            <a:r>
              <a:rPr lang="en-US" baseline="0" dirty="0"/>
              <a:t>Examples of great teams (slides 10-33): 10 minutes</a:t>
            </a:r>
          </a:p>
          <a:p>
            <a:pPr marL="0" indent="0">
              <a:buNone/>
            </a:pPr>
            <a:r>
              <a:rPr lang="en-US" baseline="0" dirty="0"/>
              <a:t>Best Practices (slides 34-40): 10 minutes</a:t>
            </a:r>
          </a:p>
          <a:p>
            <a:pPr marL="0" indent="0">
              <a:buNone/>
            </a:pPr>
            <a:r>
              <a:rPr lang="en-US" baseline="0" dirty="0"/>
              <a:t>Paper towel exercise (41-53): 22 minutes</a:t>
            </a:r>
          </a:p>
          <a:p>
            <a:pPr marL="0" indent="0">
              <a:buNone/>
            </a:pPr>
            <a:r>
              <a:rPr lang="en-US" baseline="0" dirty="0"/>
              <a:t>Wrap-up: 1 minute</a:t>
            </a:r>
          </a:p>
          <a:p>
            <a:pPr marL="0" indent="0">
              <a:buNone/>
            </a:pPr>
            <a:r>
              <a:rPr lang="en-US" dirty="0"/>
              <a:t>Total:</a:t>
            </a:r>
            <a:r>
              <a:rPr lang="en-US" baseline="0" dirty="0"/>
              <a:t> 50 minutes</a:t>
            </a:r>
            <a:endParaRPr lang="en-US" dirty="0"/>
          </a:p>
        </p:txBody>
      </p:sp>
      <p:sp>
        <p:nvSpPr>
          <p:cNvPr id="4" name="Slide Number Placeholder 3"/>
          <p:cNvSpPr>
            <a:spLocks noGrp="1"/>
          </p:cNvSpPr>
          <p:nvPr>
            <p:ph type="sldNum" sz="quarter" idx="10"/>
          </p:nvPr>
        </p:nvSpPr>
        <p:spPr/>
        <p:txBody>
          <a:bodyPr/>
          <a:lstStyle/>
          <a:p>
            <a:fld id="{92E9EBC7-72EA-4374-9157-45C9B31727DB}" type="slidenum">
              <a:rPr lang="en-US" smtClean="0"/>
              <a:t>1</a:t>
            </a:fld>
            <a:endParaRPr lang="en-US"/>
          </a:p>
        </p:txBody>
      </p:sp>
    </p:spTree>
    <p:extLst>
      <p:ext uri="{BB962C8B-B14F-4D97-AF65-F5344CB8AC3E}">
        <p14:creationId xmlns:p14="http://schemas.microsoft.com/office/powerpoint/2010/main" val="300573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http://www.themarysue.com/wp-content/uploads/2016/03/han-and-chewie.jpg</a:t>
            </a:r>
          </a:p>
        </p:txBody>
      </p:sp>
      <p:sp>
        <p:nvSpPr>
          <p:cNvPr id="4" name="Slide Number Placeholder 3"/>
          <p:cNvSpPr>
            <a:spLocks noGrp="1"/>
          </p:cNvSpPr>
          <p:nvPr>
            <p:ph type="sldNum" sz="quarter" idx="10"/>
          </p:nvPr>
        </p:nvSpPr>
        <p:spPr/>
        <p:txBody>
          <a:bodyPr/>
          <a:lstStyle/>
          <a:p>
            <a:fld id="{47E0BEE6-E204-42B7-AFBF-BD8CC5A2BF47}" type="slidenum">
              <a:rPr lang="en-US" smtClean="0"/>
              <a:t>14</a:t>
            </a:fld>
            <a:endParaRPr lang="en-US"/>
          </a:p>
        </p:txBody>
      </p:sp>
    </p:spTree>
    <p:extLst>
      <p:ext uri="{BB962C8B-B14F-4D97-AF65-F5344CB8AC3E}">
        <p14:creationId xmlns:p14="http://schemas.microsoft.com/office/powerpoint/2010/main" val="38316734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http://www.asset1.net/tv/pictures/movie/butch-cassidy-and-the-sundance-kid-1969/Butch-Cassidy-And-The-Sundance-Kid-DI-to-L10.jpg</a:t>
            </a:r>
          </a:p>
        </p:txBody>
      </p:sp>
      <p:sp>
        <p:nvSpPr>
          <p:cNvPr id="4" name="Slide Number Placeholder 3"/>
          <p:cNvSpPr>
            <a:spLocks noGrp="1"/>
          </p:cNvSpPr>
          <p:nvPr>
            <p:ph type="sldNum" sz="quarter" idx="10"/>
          </p:nvPr>
        </p:nvSpPr>
        <p:spPr/>
        <p:txBody>
          <a:bodyPr/>
          <a:lstStyle/>
          <a:p>
            <a:fld id="{47E0BEE6-E204-42B7-AFBF-BD8CC5A2BF47}" type="slidenum">
              <a:rPr lang="en-US" smtClean="0"/>
              <a:t>15</a:t>
            </a:fld>
            <a:endParaRPr lang="en-US"/>
          </a:p>
        </p:txBody>
      </p:sp>
    </p:spTree>
    <p:extLst>
      <p:ext uri="{BB962C8B-B14F-4D97-AF65-F5344CB8AC3E}">
        <p14:creationId xmlns:p14="http://schemas.microsoft.com/office/powerpoint/2010/main" val="37699282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http://www.the80srocks.com/wp-content/uploads/2016/04/weare-theworld-800.jpg</a:t>
            </a:r>
          </a:p>
        </p:txBody>
      </p:sp>
      <p:sp>
        <p:nvSpPr>
          <p:cNvPr id="4" name="Slide Number Placeholder 3"/>
          <p:cNvSpPr>
            <a:spLocks noGrp="1"/>
          </p:cNvSpPr>
          <p:nvPr>
            <p:ph type="sldNum" sz="quarter" idx="10"/>
          </p:nvPr>
        </p:nvSpPr>
        <p:spPr/>
        <p:txBody>
          <a:bodyPr/>
          <a:lstStyle/>
          <a:p>
            <a:fld id="{47E0BEE6-E204-42B7-AFBF-BD8CC5A2BF47}" type="slidenum">
              <a:rPr lang="en-US" smtClean="0"/>
              <a:t>16</a:t>
            </a:fld>
            <a:endParaRPr lang="en-US"/>
          </a:p>
        </p:txBody>
      </p:sp>
    </p:spTree>
    <p:extLst>
      <p:ext uri="{BB962C8B-B14F-4D97-AF65-F5344CB8AC3E}">
        <p14:creationId xmlns:p14="http://schemas.microsoft.com/office/powerpoint/2010/main" val="11156593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http://www.photofile.com/Original/AA/RY/aary208.jpg</a:t>
            </a:r>
          </a:p>
        </p:txBody>
      </p:sp>
      <p:sp>
        <p:nvSpPr>
          <p:cNvPr id="4" name="Slide Number Placeholder 3"/>
          <p:cNvSpPr>
            <a:spLocks noGrp="1"/>
          </p:cNvSpPr>
          <p:nvPr>
            <p:ph type="sldNum" sz="quarter" idx="10"/>
          </p:nvPr>
        </p:nvSpPr>
        <p:spPr/>
        <p:txBody>
          <a:bodyPr/>
          <a:lstStyle/>
          <a:p>
            <a:fld id="{47E0BEE6-E204-42B7-AFBF-BD8CC5A2BF47}" type="slidenum">
              <a:rPr lang="en-US" smtClean="0"/>
              <a:t>17</a:t>
            </a:fld>
            <a:endParaRPr lang="en-US"/>
          </a:p>
        </p:txBody>
      </p:sp>
    </p:spTree>
    <p:extLst>
      <p:ext uri="{BB962C8B-B14F-4D97-AF65-F5344CB8AC3E}">
        <p14:creationId xmlns:p14="http://schemas.microsoft.com/office/powerpoint/2010/main" val="39070954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http://www.etonline.com/photo/2015/03/24141284/640_dom_brian_bromance.jpg</a:t>
            </a:r>
          </a:p>
        </p:txBody>
      </p:sp>
      <p:sp>
        <p:nvSpPr>
          <p:cNvPr id="4" name="Slide Number Placeholder 3"/>
          <p:cNvSpPr>
            <a:spLocks noGrp="1"/>
          </p:cNvSpPr>
          <p:nvPr>
            <p:ph type="sldNum" sz="quarter" idx="10"/>
          </p:nvPr>
        </p:nvSpPr>
        <p:spPr/>
        <p:txBody>
          <a:bodyPr/>
          <a:lstStyle/>
          <a:p>
            <a:fld id="{47E0BEE6-E204-42B7-AFBF-BD8CC5A2BF47}" type="slidenum">
              <a:rPr lang="en-US" smtClean="0"/>
              <a:t>18</a:t>
            </a:fld>
            <a:endParaRPr lang="en-US"/>
          </a:p>
        </p:txBody>
      </p:sp>
    </p:spTree>
    <p:extLst>
      <p:ext uri="{BB962C8B-B14F-4D97-AF65-F5344CB8AC3E}">
        <p14:creationId xmlns:p14="http://schemas.microsoft.com/office/powerpoint/2010/main" val="9803620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http://cdn4.pitchfork.com/news/66941/b305b79a.jpg</a:t>
            </a:r>
          </a:p>
        </p:txBody>
      </p:sp>
      <p:sp>
        <p:nvSpPr>
          <p:cNvPr id="4" name="Slide Number Placeholder 3"/>
          <p:cNvSpPr>
            <a:spLocks noGrp="1"/>
          </p:cNvSpPr>
          <p:nvPr>
            <p:ph type="sldNum" sz="quarter" idx="10"/>
          </p:nvPr>
        </p:nvSpPr>
        <p:spPr/>
        <p:txBody>
          <a:bodyPr/>
          <a:lstStyle/>
          <a:p>
            <a:fld id="{47E0BEE6-E204-42B7-AFBF-BD8CC5A2BF47}" type="slidenum">
              <a:rPr lang="en-US" smtClean="0"/>
              <a:t>19</a:t>
            </a:fld>
            <a:endParaRPr lang="en-US"/>
          </a:p>
        </p:txBody>
      </p:sp>
    </p:spTree>
    <p:extLst>
      <p:ext uri="{BB962C8B-B14F-4D97-AF65-F5344CB8AC3E}">
        <p14:creationId xmlns:p14="http://schemas.microsoft.com/office/powerpoint/2010/main" val="23669869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http://www.history.org/foundation/journal/winter11/painting_magnify/images/painting5.jpg</a:t>
            </a:r>
          </a:p>
        </p:txBody>
      </p:sp>
      <p:sp>
        <p:nvSpPr>
          <p:cNvPr id="4" name="Slide Number Placeholder 3"/>
          <p:cNvSpPr>
            <a:spLocks noGrp="1"/>
          </p:cNvSpPr>
          <p:nvPr>
            <p:ph type="sldNum" sz="quarter" idx="10"/>
          </p:nvPr>
        </p:nvSpPr>
        <p:spPr/>
        <p:txBody>
          <a:bodyPr/>
          <a:lstStyle/>
          <a:p>
            <a:fld id="{47E0BEE6-E204-42B7-AFBF-BD8CC5A2BF47}" type="slidenum">
              <a:rPr lang="en-US" smtClean="0"/>
              <a:t>20</a:t>
            </a:fld>
            <a:endParaRPr lang="en-US"/>
          </a:p>
        </p:txBody>
      </p:sp>
    </p:spTree>
    <p:extLst>
      <p:ext uri="{BB962C8B-B14F-4D97-AF65-F5344CB8AC3E}">
        <p14:creationId xmlns:p14="http://schemas.microsoft.com/office/powerpoint/2010/main" val="24189792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http://www.mcgilltribune.com/wp-content/uploads/2016/01/Warriors-Mark-J.-Rebilas-USA-TODAY-Sports-.jpg</a:t>
            </a:r>
          </a:p>
        </p:txBody>
      </p:sp>
      <p:sp>
        <p:nvSpPr>
          <p:cNvPr id="4" name="Slide Number Placeholder 3"/>
          <p:cNvSpPr>
            <a:spLocks noGrp="1"/>
          </p:cNvSpPr>
          <p:nvPr>
            <p:ph type="sldNum" sz="quarter" idx="10"/>
          </p:nvPr>
        </p:nvSpPr>
        <p:spPr/>
        <p:txBody>
          <a:bodyPr/>
          <a:lstStyle/>
          <a:p>
            <a:fld id="{47E0BEE6-E204-42B7-AFBF-BD8CC5A2BF47}" type="slidenum">
              <a:rPr lang="en-US" smtClean="0"/>
              <a:t>21</a:t>
            </a:fld>
            <a:endParaRPr lang="en-US"/>
          </a:p>
        </p:txBody>
      </p:sp>
    </p:spTree>
    <p:extLst>
      <p:ext uri="{BB962C8B-B14F-4D97-AF65-F5344CB8AC3E}">
        <p14:creationId xmlns:p14="http://schemas.microsoft.com/office/powerpoint/2010/main" val="28294708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http://robinschooling.com/wp-content/uploads/2015/03/Season_1_End.jpg</a:t>
            </a:r>
          </a:p>
        </p:txBody>
      </p:sp>
      <p:sp>
        <p:nvSpPr>
          <p:cNvPr id="4" name="Slide Number Placeholder 3"/>
          <p:cNvSpPr>
            <a:spLocks noGrp="1"/>
          </p:cNvSpPr>
          <p:nvPr>
            <p:ph type="sldNum" sz="quarter" idx="10"/>
          </p:nvPr>
        </p:nvSpPr>
        <p:spPr/>
        <p:txBody>
          <a:bodyPr/>
          <a:lstStyle/>
          <a:p>
            <a:fld id="{47E0BEE6-E204-42B7-AFBF-BD8CC5A2BF47}" type="slidenum">
              <a:rPr lang="en-US" smtClean="0"/>
              <a:t>22</a:t>
            </a:fld>
            <a:endParaRPr lang="en-US"/>
          </a:p>
        </p:txBody>
      </p:sp>
    </p:spTree>
    <p:extLst>
      <p:ext uri="{BB962C8B-B14F-4D97-AF65-F5344CB8AC3E}">
        <p14:creationId xmlns:p14="http://schemas.microsoft.com/office/powerpoint/2010/main" val="41031284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http://profootballspot.com/uploads/monthly_2016_01/superbowlshuffle2.jpg.eb579b0327fc2c9839b7287d568985ea.jpg</a:t>
            </a:r>
          </a:p>
        </p:txBody>
      </p:sp>
      <p:sp>
        <p:nvSpPr>
          <p:cNvPr id="4" name="Slide Number Placeholder 3"/>
          <p:cNvSpPr>
            <a:spLocks noGrp="1"/>
          </p:cNvSpPr>
          <p:nvPr>
            <p:ph type="sldNum" sz="quarter" idx="10"/>
          </p:nvPr>
        </p:nvSpPr>
        <p:spPr/>
        <p:txBody>
          <a:bodyPr/>
          <a:lstStyle/>
          <a:p>
            <a:fld id="{47E0BEE6-E204-42B7-AFBF-BD8CC5A2BF47}" type="slidenum">
              <a:rPr lang="en-US" smtClean="0"/>
              <a:t>23</a:t>
            </a:fld>
            <a:endParaRPr lang="en-US"/>
          </a:p>
        </p:txBody>
      </p:sp>
    </p:spTree>
    <p:extLst>
      <p:ext uri="{BB962C8B-B14F-4D97-AF65-F5344CB8AC3E}">
        <p14:creationId xmlns:p14="http://schemas.microsoft.com/office/powerpoint/2010/main" val="5609896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Outcomes</a:t>
            </a:r>
            <a:r>
              <a:rPr lang="en-US" baseline="0" dirty="0"/>
              <a:t> from last time</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a:t>
            </a:fld>
            <a:endParaRPr lang="en-US"/>
          </a:p>
        </p:txBody>
      </p:sp>
    </p:spTree>
    <p:extLst>
      <p:ext uri="{BB962C8B-B14F-4D97-AF65-F5344CB8AC3E}">
        <p14:creationId xmlns:p14="http://schemas.microsoft.com/office/powerpoint/2010/main" val="19191852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http://media.moviehousememories.com/wp-content/uploads/2014/07/The-Lord-of-the-Rings-The-Fellowship-of-the-Ring-01-660x330.jpg</a:t>
            </a:r>
          </a:p>
        </p:txBody>
      </p:sp>
      <p:sp>
        <p:nvSpPr>
          <p:cNvPr id="4" name="Slide Number Placeholder 3"/>
          <p:cNvSpPr>
            <a:spLocks noGrp="1"/>
          </p:cNvSpPr>
          <p:nvPr>
            <p:ph type="sldNum" sz="quarter" idx="10"/>
          </p:nvPr>
        </p:nvSpPr>
        <p:spPr/>
        <p:txBody>
          <a:bodyPr/>
          <a:lstStyle/>
          <a:p>
            <a:fld id="{47E0BEE6-E204-42B7-AFBF-BD8CC5A2BF47}" type="slidenum">
              <a:rPr lang="en-US" smtClean="0"/>
              <a:t>24</a:t>
            </a:fld>
            <a:endParaRPr lang="en-US"/>
          </a:p>
        </p:txBody>
      </p:sp>
    </p:spTree>
    <p:extLst>
      <p:ext uri="{BB962C8B-B14F-4D97-AF65-F5344CB8AC3E}">
        <p14:creationId xmlns:p14="http://schemas.microsoft.com/office/powerpoint/2010/main" val="33118236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https://upload.wikimedia.org/wikipedia/en/9/95/Powerpuff_girls_characters.jpg</a:t>
            </a:r>
          </a:p>
        </p:txBody>
      </p:sp>
      <p:sp>
        <p:nvSpPr>
          <p:cNvPr id="4" name="Slide Number Placeholder 3"/>
          <p:cNvSpPr>
            <a:spLocks noGrp="1"/>
          </p:cNvSpPr>
          <p:nvPr>
            <p:ph type="sldNum" sz="quarter" idx="10"/>
          </p:nvPr>
        </p:nvSpPr>
        <p:spPr/>
        <p:txBody>
          <a:bodyPr/>
          <a:lstStyle/>
          <a:p>
            <a:fld id="{47E0BEE6-E204-42B7-AFBF-BD8CC5A2BF47}" type="slidenum">
              <a:rPr lang="en-US" smtClean="0"/>
              <a:t>25</a:t>
            </a:fld>
            <a:endParaRPr lang="en-US"/>
          </a:p>
        </p:txBody>
      </p:sp>
    </p:spTree>
    <p:extLst>
      <p:ext uri="{BB962C8B-B14F-4D97-AF65-F5344CB8AC3E}">
        <p14:creationId xmlns:p14="http://schemas.microsoft.com/office/powerpoint/2010/main" val="40006097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http://3.bp.blogspot.com/_9gcceJohlAk/TLQymxN93wI/AAAAAAAAO38/eE_zvYP1-xM/s1600/Spanish-national-Football-Team-Photo-2010.jpg</a:t>
            </a:r>
          </a:p>
        </p:txBody>
      </p:sp>
      <p:sp>
        <p:nvSpPr>
          <p:cNvPr id="4" name="Slide Number Placeholder 3"/>
          <p:cNvSpPr>
            <a:spLocks noGrp="1"/>
          </p:cNvSpPr>
          <p:nvPr>
            <p:ph type="sldNum" sz="quarter" idx="10"/>
          </p:nvPr>
        </p:nvSpPr>
        <p:spPr/>
        <p:txBody>
          <a:bodyPr/>
          <a:lstStyle/>
          <a:p>
            <a:fld id="{47E0BEE6-E204-42B7-AFBF-BD8CC5A2BF47}" type="slidenum">
              <a:rPr lang="en-US" smtClean="0"/>
              <a:t>26</a:t>
            </a:fld>
            <a:endParaRPr lang="en-US"/>
          </a:p>
        </p:txBody>
      </p:sp>
    </p:spTree>
    <p:extLst>
      <p:ext uri="{BB962C8B-B14F-4D97-AF65-F5344CB8AC3E}">
        <p14:creationId xmlns:p14="http://schemas.microsoft.com/office/powerpoint/2010/main" val="25818733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https://upload.wikimedia.org/wikipedia/commons/d/d2/Yalta_summit_1945_with_Churchill,_Roosevelt,_Stalin.jpg</a:t>
            </a:r>
          </a:p>
        </p:txBody>
      </p:sp>
      <p:sp>
        <p:nvSpPr>
          <p:cNvPr id="4" name="Slide Number Placeholder 3"/>
          <p:cNvSpPr>
            <a:spLocks noGrp="1"/>
          </p:cNvSpPr>
          <p:nvPr>
            <p:ph type="sldNum" sz="quarter" idx="10"/>
          </p:nvPr>
        </p:nvSpPr>
        <p:spPr/>
        <p:txBody>
          <a:bodyPr/>
          <a:lstStyle/>
          <a:p>
            <a:fld id="{47E0BEE6-E204-42B7-AFBF-BD8CC5A2BF47}" type="slidenum">
              <a:rPr lang="en-US" smtClean="0"/>
              <a:t>27</a:t>
            </a:fld>
            <a:endParaRPr lang="en-US"/>
          </a:p>
        </p:txBody>
      </p:sp>
    </p:spTree>
    <p:extLst>
      <p:ext uri="{BB962C8B-B14F-4D97-AF65-F5344CB8AC3E}">
        <p14:creationId xmlns:p14="http://schemas.microsoft.com/office/powerpoint/2010/main" val="12611362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http://sportslabs-webproxy.imgix.net/http%3A%2F%2Fstatic.silverchalice.co%2Fci-prod%2F2016%2F07%2F18%2F20160718220954_alabama_football_jpg?s=a8e039dd60ede16444bd0f1e4215b598</a:t>
            </a:r>
          </a:p>
        </p:txBody>
      </p:sp>
      <p:sp>
        <p:nvSpPr>
          <p:cNvPr id="4" name="Slide Number Placeholder 3"/>
          <p:cNvSpPr>
            <a:spLocks noGrp="1"/>
          </p:cNvSpPr>
          <p:nvPr>
            <p:ph type="sldNum" sz="quarter" idx="10"/>
          </p:nvPr>
        </p:nvSpPr>
        <p:spPr/>
        <p:txBody>
          <a:bodyPr/>
          <a:lstStyle/>
          <a:p>
            <a:fld id="{47E0BEE6-E204-42B7-AFBF-BD8CC5A2BF47}" type="slidenum">
              <a:rPr lang="en-US" smtClean="0"/>
              <a:t>28</a:t>
            </a:fld>
            <a:endParaRPr lang="en-US"/>
          </a:p>
        </p:txBody>
      </p:sp>
    </p:spTree>
    <p:extLst>
      <p:ext uri="{BB962C8B-B14F-4D97-AF65-F5344CB8AC3E}">
        <p14:creationId xmlns:p14="http://schemas.microsoft.com/office/powerpoint/2010/main" val="25849065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http://www.massvacation.com/blog/wp-content/uploads/2012/05/670x400-The-Boston-Pops-Stu-Rosner.jpg</a:t>
            </a:r>
          </a:p>
        </p:txBody>
      </p:sp>
      <p:sp>
        <p:nvSpPr>
          <p:cNvPr id="4" name="Slide Number Placeholder 3"/>
          <p:cNvSpPr>
            <a:spLocks noGrp="1"/>
          </p:cNvSpPr>
          <p:nvPr>
            <p:ph type="sldNum" sz="quarter" idx="10"/>
          </p:nvPr>
        </p:nvSpPr>
        <p:spPr/>
        <p:txBody>
          <a:bodyPr/>
          <a:lstStyle/>
          <a:p>
            <a:fld id="{47E0BEE6-E204-42B7-AFBF-BD8CC5A2BF47}" type="slidenum">
              <a:rPr lang="en-US" smtClean="0"/>
              <a:t>29</a:t>
            </a:fld>
            <a:endParaRPr lang="en-US"/>
          </a:p>
        </p:txBody>
      </p:sp>
    </p:spTree>
    <p:extLst>
      <p:ext uri="{BB962C8B-B14F-4D97-AF65-F5344CB8AC3E}">
        <p14:creationId xmlns:p14="http://schemas.microsoft.com/office/powerpoint/2010/main" val="30864106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http://vignette2.wikia.nocookie.net/memoryalpha/images/0/0e/The_Next_Generation_Main_Cast_Season_1.jpg/revision/latest?cb=20091202034552&amp;path-prefix=en</a:t>
            </a:r>
          </a:p>
        </p:txBody>
      </p:sp>
      <p:sp>
        <p:nvSpPr>
          <p:cNvPr id="4" name="Slide Number Placeholder 3"/>
          <p:cNvSpPr>
            <a:spLocks noGrp="1"/>
          </p:cNvSpPr>
          <p:nvPr>
            <p:ph type="sldNum" sz="quarter" idx="10"/>
          </p:nvPr>
        </p:nvSpPr>
        <p:spPr/>
        <p:txBody>
          <a:bodyPr/>
          <a:lstStyle/>
          <a:p>
            <a:fld id="{47E0BEE6-E204-42B7-AFBF-BD8CC5A2BF47}" type="slidenum">
              <a:rPr lang="en-US" smtClean="0"/>
              <a:t>30</a:t>
            </a:fld>
            <a:endParaRPr lang="en-US"/>
          </a:p>
        </p:txBody>
      </p:sp>
    </p:spTree>
    <p:extLst>
      <p:ext uri="{BB962C8B-B14F-4D97-AF65-F5344CB8AC3E}">
        <p14:creationId xmlns:p14="http://schemas.microsoft.com/office/powerpoint/2010/main" val="33981950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http://www.rechargebiomedical.com/wp-content/uploads/socplatarist.jpeg</a:t>
            </a:r>
          </a:p>
        </p:txBody>
      </p:sp>
      <p:sp>
        <p:nvSpPr>
          <p:cNvPr id="4" name="Slide Number Placeholder 3"/>
          <p:cNvSpPr>
            <a:spLocks noGrp="1"/>
          </p:cNvSpPr>
          <p:nvPr>
            <p:ph type="sldNum" sz="quarter" idx="10"/>
          </p:nvPr>
        </p:nvSpPr>
        <p:spPr/>
        <p:txBody>
          <a:bodyPr/>
          <a:lstStyle/>
          <a:p>
            <a:fld id="{47E0BEE6-E204-42B7-AFBF-BD8CC5A2BF47}" type="slidenum">
              <a:rPr lang="en-US" smtClean="0"/>
              <a:t>31</a:t>
            </a:fld>
            <a:endParaRPr lang="en-US"/>
          </a:p>
        </p:txBody>
      </p:sp>
    </p:spTree>
    <p:extLst>
      <p:ext uri="{BB962C8B-B14F-4D97-AF65-F5344CB8AC3E}">
        <p14:creationId xmlns:p14="http://schemas.microsoft.com/office/powerpoint/2010/main" val="12445164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http://vignette2.wikia.nocookie.net/muppet/images/b/bb/MuppetsOfSesameStreet2.jpg/revision/latest?cb=20160516011832</a:t>
            </a:r>
          </a:p>
        </p:txBody>
      </p:sp>
      <p:sp>
        <p:nvSpPr>
          <p:cNvPr id="4" name="Slide Number Placeholder 3"/>
          <p:cNvSpPr>
            <a:spLocks noGrp="1"/>
          </p:cNvSpPr>
          <p:nvPr>
            <p:ph type="sldNum" sz="quarter" idx="10"/>
          </p:nvPr>
        </p:nvSpPr>
        <p:spPr/>
        <p:txBody>
          <a:bodyPr/>
          <a:lstStyle/>
          <a:p>
            <a:fld id="{47E0BEE6-E204-42B7-AFBF-BD8CC5A2BF47}" type="slidenum">
              <a:rPr lang="en-US" smtClean="0"/>
              <a:t>32</a:t>
            </a:fld>
            <a:endParaRPr lang="en-US"/>
          </a:p>
        </p:txBody>
      </p:sp>
    </p:spTree>
    <p:extLst>
      <p:ext uri="{BB962C8B-B14F-4D97-AF65-F5344CB8AC3E}">
        <p14:creationId xmlns:p14="http://schemas.microsoft.com/office/powerpoint/2010/main" val="135777832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dirty="0"/>
              <a:t>Overview:</a:t>
            </a:r>
          </a:p>
          <a:p>
            <a:pPr marL="0" indent="0">
              <a:buNone/>
            </a:pPr>
            <a:r>
              <a:rPr lang="en-US" baseline="0" dirty="0"/>
              <a:t>Intro (slides 1-4): 2 minutes</a:t>
            </a:r>
          </a:p>
          <a:p>
            <a:r>
              <a:rPr lang="en-US" dirty="0"/>
              <a:t>Importance of teams (slides 5-9):</a:t>
            </a:r>
            <a:r>
              <a:rPr lang="en-US" baseline="0" dirty="0"/>
              <a:t> 5 minutes</a:t>
            </a:r>
          </a:p>
          <a:p>
            <a:pPr marL="0" indent="0">
              <a:buNone/>
            </a:pPr>
            <a:r>
              <a:rPr lang="en-US" baseline="0" dirty="0"/>
              <a:t>Examples of great teams (slides 10-33): 10 minutes</a:t>
            </a:r>
          </a:p>
          <a:p>
            <a:pPr marL="0" indent="0">
              <a:buNone/>
            </a:pPr>
            <a:r>
              <a:rPr lang="en-US" baseline="0" dirty="0"/>
              <a:t>Best Practices (slides 34-40): 10 minutes</a:t>
            </a:r>
          </a:p>
          <a:p>
            <a:pPr marL="0" indent="0">
              <a:buNone/>
            </a:pPr>
            <a:r>
              <a:rPr lang="en-US" baseline="0" dirty="0"/>
              <a:t>Paper towel exercise (41-53): 22 minutes</a:t>
            </a:r>
          </a:p>
          <a:p>
            <a:pPr marL="0" indent="0">
              <a:buNone/>
            </a:pPr>
            <a:r>
              <a:rPr lang="en-US" baseline="0" dirty="0"/>
              <a:t>Wrap-up: 1 minute</a:t>
            </a:r>
          </a:p>
          <a:p>
            <a:pPr marL="0" indent="0">
              <a:buNone/>
            </a:pPr>
            <a:r>
              <a:rPr lang="en-US" dirty="0"/>
              <a:t>Total:</a:t>
            </a:r>
            <a:r>
              <a:rPr lang="en-US" baseline="0" dirty="0"/>
              <a:t> 50 minutes</a:t>
            </a:r>
            <a:endParaRPr lang="en-US" dirty="0"/>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34</a:t>
            </a:fld>
            <a:endParaRPr lang="en-US"/>
          </a:p>
        </p:txBody>
      </p:sp>
    </p:spTree>
    <p:extLst>
      <p:ext uri="{BB962C8B-B14F-4D97-AF65-F5344CB8AC3E}">
        <p14:creationId xmlns:p14="http://schemas.microsoft.com/office/powerpoint/2010/main" val="33348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4</a:t>
            </a:fld>
            <a:endParaRPr lang="en-US"/>
          </a:p>
        </p:txBody>
      </p:sp>
    </p:spTree>
    <p:extLst>
      <p:ext uri="{BB962C8B-B14F-4D97-AF65-F5344CB8AC3E}">
        <p14:creationId xmlns:p14="http://schemas.microsoft.com/office/powerpoint/2010/main" val="326961835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https://static.pexels.com/photos/89873/pexels-photo-89873.jpeg </a:t>
            </a:r>
          </a:p>
        </p:txBody>
      </p:sp>
      <p:sp>
        <p:nvSpPr>
          <p:cNvPr id="4" name="Slide Number Placeholder 3"/>
          <p:cNvSpPr>
            <a:spLocks noGrp="1"/>
          </p:cNvSpPr>
          <p:nvPr>
            <p:ph type="sldNum" sz="quarter" idx="10"/>
          </p:nvPr>
        </p:nvSpPr>
        <p:spPr/>
        <p:txBody>
          <a:bodyPr/>
          <a:lstStyle/>
          <a:p>
            <a:fld id="{47E0BEE6-E204-42B7-AFBF-BD8CC5A2BF47}" type="slidenum">
              <a:rPr lang="en-US" smtClean="0"/>
              <a:t>36</a:t>
            </a:fld>
            <a:endParaRPr lang="en-US"/>
          </a:p>
        </p:txBody>
      </p:sp>
    </p:spTree>
    <p:extLst>
      <p:ext uri="{BB962C8B-B14F-4D97-AF65-F5344CB8AC3E}">
        <p14:creationId xmlns:p14="http://schemas.microsoft.com/office/powerpoint/2010/main" val="361735748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https://www.pexels.com/photo/marketing-man-person-communication-362/ </a:t>
            </a:r>
          </a:p>
        </p:txBody>
      </p:sp>
      <p:sp>
        <p:nvSpPr>
          <p:cNvPr id="4" name="Slide Number Placeholder 3"/>
          <p:cNvSpPr>
            <a:spLocks noGrp="1"/>
          </p:cNvSpPr>
          <p:nvPr>
            <p:ph type="sldNum" sz="quarter" idx="10"/>
          </p:nvPr>
        </p:nvSpPr>
        <p:spPr/>
        <p:txBody>
          <a:bodyPr/>
          <a:lstStyle/>
          <a:p>
            <a:fld id="{47E0BEE6-E204-42B7-AFBF-BD8CC5A2BF47}" type="slidenum">
              <a:rPr lang="en-US" smtClean="0"/>
              <a:t>38</a:t>
            </a:fld>
            <a:endParaRPr lang="en-US"/>
          </a:p>
        </p:txBody>
      </p:sp>
    </p:spTree>
    <p:extLst>
      <p:ext uri="{BB962C8B-B14F-4D97-AF65-F5344CB8AC3E}">
        <p14:creationId xmlns:p14="http://schemas.microsoft.com/office/powerpoint/2010/main" val="301875639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https://www.pexels.com/photo/football-players-in-blue-jersey-lined-under-grey-white-cloudy-sky-during-sunset-186076/</a:t>
            </a:r>
          </a:p>
        </p:txBody>
      </p:sp>
      <p:sp>
        <p:nvSpPr>
          <p:cNvPr id="4" name="Slide Number Placeholder 3"/>
          <p:cNvSpPr>
            <a:spLocks noGrp="1"/>
          </p:cNvSpPr>
          <p:nvPr>
            <p:ph type="sldNum" sz="quarter" idx="10"/>
          </p:nvPr>
        </p:nvSpPr>
        <p:spPr/>
        <p:txBody>
          <a:bodyPr/>
          <a:lstStyle/>
          <a:p>
            <a:fld id="{47E0BEE6-E204-42B7-AFBF-BD8CC5A2BF47}" type="slidenum">
              <a:rPr lang="en-US" smtClean="0"/>
              <a:t>40</a:t>
            </a:fld>
            <a:endParaRPr lang="en-US"/>
          </a:p>
        </p:txBody>
      </p:sp>
    </p:spTree>
    <p:extLst>
      <p:ext uri="{BB962C8B-B14F-4D97-AF65-F5344CB8AC3E}">
        <p14:creationId xmlns:p14="http://schemas.microsoft.com/office/powerpoint/2010/main" val="31010126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Facilitator: guide students through this process quickly—if you introduce too much ambiguity, you will confuse the students.  If they have questions, just tell them to figure it out.  Leave it up to them to problem-solve, come up with reasons, why they’re doing what they’re doing, etc. </a:t>
            </a:r>
          </a:p>
        </p:txBody>
      </p:sp>
      <p:sp>
        <p:nvSpPr>
          <p:cNvPr id="4" name="Slide Number Placeholder 3"/>
          <p:cNvSpPr>
            <a:spLocks noGrp="1"/>
          </p:cNvSpPr>
          <p:nvPr>
            <p:ph type="sldNum" sz="quarter" idx="10"/>
          </p:nvPr>
        </p:nvSpPr>
        <p:spPr/>
        <p:txBody>
          <a:bodyPr/>
          <a:lstStyle/>
          <a:p>
            <a:fld id="{47E0BEE6-E204-42B7-AFBF-BD8CC5A2BF47}" type="slidenum">
              <a:rPr lang="en-US" smtClean="0"/>
              <a:t>44</a:t>
            </a:fld>
            <a:endParaRPr lang="en-US"/>
          </a:p>
        </p:txBody>
      </p:sp>
    </p:spTree>
    <p:extLst>
      <p:ext uri="{BB962C8B-B14F-4D97-AF65-F5344CB8AC3E}">
        <p14:creationId xmlns:p14="http://schemas.microsoft.com/office/powerpoint/2010/main" val="203255547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 </a:t>
            </a:r>
          </a:p>
          <a:p>
            <a:r>
              <a:rPr lang="en-US" dirty="0"/>
              <a:t>Explain the activity to the teams, including the time limits and rules.  </a:t>
            </a:r>
          </a:p>
          <a:p>
            <a:r>
              <a:rPr lang="en-US" dirty="0"/>
              <a:t>Once the students understand the rules (next slide), show them where the materials are</a:t>
            </a:r>
          </a:p>
        </p:txBody>
      </p:sp>
      <p:sp>
        <p:nvSpPr>
          <p:cNvPr id="4" name="Slide Number Placeholder 3"/>
          <p:cNvSpPr>
            <a:spLocks noGrp="1"/>
          </p:cNvSpPr>
          <p:nvPr>
            <p:ph type="sldNum" sz="quarter" idx="10"/>
          </p:nvPr>
        </p:nvSpPr>
        <p:spPr/>
        <p:txBody>
          <a:bodyPr/>
          <a:lstStyle/>
          <a:p>
            <a:fld id="{47E0BEE6-E204-42B7-AFBF-BD8CC5A2BF47}" type="slidenum">
              <a:rPr lang="en-US" smtClean="0"/>
              <a:t>45</a:t>
            </a:fld>
            <a:endParaRPr lang="en-US"/>
          </a:p>
        </p:txBody>
      </p:sp>
    </p:spTree>
    <p:extLst>
      <p:ext uri="{BB962C8B-B14F-4D97-AF65-F5344CB8AC3E}">
        <p14:creationId xmlns:p14="http://schemas.microsoft.com/office/powerpoint/2010/main" val="32998920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 </a:t>
            </a:r>
          </a:p>
          <a:p>
            <a:r>
              <a:rPr lang="en-US" dirty="0"/>
              <a:t>Explain the activity to the teams, including the time limits and rules.  </a:t>
            </a:r>
          </a:p>
          <a:p>
            <a:r>
              <a:rPr lang="en-US" dirty="0"/>
              <a:t>Once the students understand the rules, show them where the materials are</a:t>
            </a:r>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46</a:t>
            </a:fld>
            <a:endParaRPr lang="en-US"/>
          </a:p>
        </p:txBody>
      </p:sp>
    </p:spTree>
    <p:extLst>
      <p:ext uri="{BB962C8B-B14F-4D97-AF65-F5344CB8AC3E}">
        <p14:creationId xmlns:p14="http://schemas.microsoft.com/office/powerpoint/2010/main" val="123408190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 clear with the start and end times, and be strict.  (but fun) </a:t>
            </a:r>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47</a:t>
            </a:fld>
            <a:endParaRPr lang="en-US"/>
          </a:p>
        </p:txBody>
      </p:sp>
    </p:spTree>
    <p:extLst>
      <p:ext uri="{BB962C8B-B14F-4D97-AF65-F5344CB8AC3E}">
        <p14:creationId xmlns:p14="http://schemas.microsoft.com/office/powerpoint/2010/main" val="37693111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 clear with the start and end times, and be strict.  (but fun) </a:t>
            </a:r>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48</a:t>
            </a:fld>
            <a:endParaRPr lang="en-US"/>
          </a:p>
        </p:txBody>
      </p:sp>
    </p:spTree>
    <p:extLst>
      <p:ext uri="{BB962C8B-B14F-4D97-AF65-F5344CB8AC3E}">
        <p14:creationId xmlns:p14="http://schemas.microsoft.com/office/powerpoint/2010/main" val="396804152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Facilitator – knight the winners or give them some other reward with little/no value (e.g., praise their choices)</a:t>
            </a:r>
          </a:p>
          <a:p>
            <a:endParaRPr lang="en-US" dirty="0"/>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51</a:t>
            </a:fld>
            <a:endParaRPr lang="en-US"/>
          </a:p>
        </p:txBody>
      </p:sp>
    </p:spTree>
    <p:extLst>
      <p:ext uri="{BB962C8B-B14F-4D97-AF65-F5344CB8AC3E}">
        <p14:creationId xmlns:p14="http://schemas.microsoft.com/office/powerpoint/2010/main" val="239906805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a:t>
            </a:r>
            <a:r>
              <a:rPr lang="en-US"/>
              <a:t>from https://commons.wikimedia.org/wiki/File:U.S._Womens_Volleyball_team_CISM_2007.jpg</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53</a:t>
            </a:fld>
            <a:endParaRPr lang="en-US"/>
          </a:p>
        </p:txBody>
      </p:sp>
    </p:spTree>
    <p:extLst>
      <p:ext uri="{BB962C8B-B14F-4D97-AF65-F5344CB8AC3E}">
        <p14:creationId xmlns:p14="http://schemas.microsoft.com/office/powerpoint/2010/main" val="15775976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dirty="0"/>
              <a:t>Overview:</a:t>
            </a:r>
          </a:p>
          <a:p>
            <a:pPr marL="0" indent="0">
              <a:buNone/>
            </a:pPr>
            <a:r>
              <a:rPr lang="en-US" baseline="0" dirty="0"/>
              <a:t>Intro (slides 1-4): 2 minutes</a:t>
            </a:r>
          </a:p>
          <a:p>
            <a:r>
              <a:rPr lang="en-US" dirty="0"/>
              <a:t>Importance of teams (slides 5-9):</a:t>
            </a:r>
            <a:r>
              <a:rPr lang="en-US" baseline="0" dirty="0"/>
              <a:t> 5 minutes</a:t>
            </a:r>
          </a:p>
          <a:p>
            <a:pPr marL="0" indent="0">
              <a:buNone/>
            </a:pPr>
            <a:r>
              <a:rPr lang="en-US" baseline="0" dirty="0"/>
              <a:t>Examples of great teams (slides 10-33): 10 minutes</a:t>
            </a:r>
          </a:p>
          <a:p>
            <a:pPr marL="0" indent="0">
              <a:buNone/>
            </a:pPr>
            <a:r>
              <a:rPr lang="en-US" baseline="0" dirty="0"/>
              <a:t>Best Practices (slides 34-40): 10 minutes</a:t>
            </a:r>
          </a:p>
          <a:p>
            <a:pPr marL="0" indent="0">
              <a:buNone/>
            </a:pPr>
            <a:r>
              <a:rPr lang="en-US" baseline="0" dirty="0"/>
              <a:t>Paper towel exercise (41-53): 22 minutes</a:t>
            </a:r>
          </a:p>
          <a:p>
            <a:pPr marL="0" indent="0">
              <a:buNone/>
            </a:pPr>
            <a:r>
              <a:rPr lang="en-US" baseline="0" dirty="0"/>
              <a:t>Wrap-up: 1 minute</a:t>
            </a:r>
          </a:p>
          <a:p>
            <a:pPr marL="0" indent="0">
              <a:buNone/>
            </a:pPr>
            <a:r>
              <a:rPr lang="en-US" dirty="0"/>
              <a:t>Total:</a:t>
            </a:r>
            <a:r>
              <a:rPr lang="en-US" baseline="0" dirty="0"/>
              <a:t> 50 minutes</a:t>
            </a:r>
            <a:endParaRPr lang="en-US" dirty="0"/>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5</a:t>
            </a:fld>
            <a:endParaRPr lang="en-US"/>
          </a:p>
        </p:txBody>
      </p:sp>
    </p:spTree>
    <p:extLst>
      <p:ext uri="{BB962C8B-B14F-4D97-AF65-F5344CB8AC3E}">
        <p14:creationId xmlns:p14="http://schemas.microsoft.com/office/powerpoint/2010/main" val="227607945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54</a:t>
            </a:fld>
            <a:endParaRPr lang="en-US"/>
          </a:p>
        </p:txBody>
      </p:sp>
    </p:spTree>
    <p:extLst>
      <p:ext uri="{BB962C8B-B14F-4D97-AF65-F5344CB8AC3E}">
        <p14:creationId xmlns:p14="http://schemas.microsoft.com/office/powerpoint/2010/main" val="5189756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https://en.wikipedia.org/wiki/Karnak#/media/File:Karnakpanorama.jpg </a:t>
            </a:r>
          </a:p>
        </p:txBody>
      </p:sp>
      <p:sp>
        <p:nvSpPr>
          <p:cNvPr id="4" name="Slide Number Placeholder 3"/>
          <p:cNvSpPr>
            <a:spLocks noGrp="1"/>
          </p:cNvSpPr>
          <p:nvPr>
            <p:ph type="sldNum" sz="quarter" idx="10"/>
          </p:nvPr>
        </p:nvSpPr>
        <p:spPr/>
        <p:txBody>
          <a:bodyPr/>
          <a:lstStyle/>
          <a:p>
            <a:fld id="{47E0BEE6-E204-42B7-AFBF-BD8CC5A2BF47}" type="slidenum">
              <a:rPr lang="en-US" smtClean="0"/>
              <a:t>8</a:t>
            </a:fld>
            <a:endParaRPr lang="en-US"/>
          </a:p>
        </p:txBody>
      </p:sp>
    </p:spTree>
    <p:extLst>
      <p:ext uri="{BB962C8B-B14F-4D97-AF65-F5344CB8AC3E}">
        <p14:creationId xmlns:p14="http://schemas.microsoft.com/office/powerpoint/2010/main" val="39891921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9</a:t>
            </a:fld>
            <a:endParaRPr lang="en-US"/>
          </a:p>
        </p:txBody>
      </p:sp>
    </p:spTree>
    <p:extLst>
      <p:ext uri="{BB962C8B-B14F-4D97-AF65-F5344CB8AC3E}">
        <p14:creationId xmlns:p14="http://schemas.microsoft.com/office/powerpoint/2010/main" val="41680239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dirty="0"/>
              <a:t>Overview:</a:t>
            </a:r>
          </a:p>
          <a:p>
            <a:pPr marL="0" indent="0">
              <a:buNone/>
            </a:pPr>
            <a:r>
              <a:rPr lang="en-US" baseline="0" dirty="0"/>
              <a:t>Intro (slides 1-4): 2 minutes</a:t>
            </a:r>
          </a:p>
          <a:p>
            <a:r>
              <a:rPr lang="en-US" dirty="0"/>
              <a:t>Importance of teams (slides 5-9):</a:t>
            </a:r>
            <a:r>
              <a:rPr lang="en-US" baseline="0" dirty="0"/>
              <a:t> 5 minutes</a:t>
            </a:r>
          </a:p>
          <a:p>
            <a:pPr marL="0" indent="0">
              <a:buNone/>
            </a:pPr>
            <a:r>
              <a:rPr lang="en-US" baseline="0" dirty="0"/>
              <a:t>Examples of great teams (slides 10-33): 10 minutes</a:t>
            </a:r>
          </a:p>
          <a:p>
            <a:pPr marL="0" indent="0">
              <a:buNone/>
            </a:pPr>
            <a:r>
              <a:rPr lang="en-US" baseline="0" dirty="0"/>
              <a:t>Best Practices (slides 34-40): 10 minutes</a:t>
            </a:r>
          </a:p>
          <a:p>
            <a:pPr marL="0" indent="0">
              <a:buNone/>
            </a:pPr>
            <a:r>
              <a:rPr lang="en-US" baseline="0" dirty="0"/>
              <a:t>Paper towel exercise (41-53): 22 minutes</a:t>
            </a:r>
          </a:p>
          <a:p>
            <a:pPr marL="0" indent="0">
              <a:buNone/>
            </a:pPr>
            <a:r>
              <a:rPr lang="en-US" baseline="0" dirty="0"/>
              <a:t>Wrap-up: 1 minute</a:t>
            </a:r>
          </a:p>
          <a:p>
            <a:pPr marL="0" indent="0">
              <a:buNone/>
            </a:pPr>
            <a:r>
              <a:rPr lang="en-US" dirty="0"/>
              <a:t>Total:</a:t>
            </a:r>
            <a:r>
              <a:rPr lang="en-US" baseline="0" dirty="0"/>
              <a:t> 50 minutes</a:t>
            </a:r>
            <a:endParaRPr lang="en-US" dirty="0"/>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10</a:t>
            </a:fld>
            <a:endParaRPr lang="en-US"/>
          </a:p>
        </p:txBody>
      </p:sp>
    </p:spTree>
    <p:extLst>
      <p:ext uri="{BB962C8B-B14F-4D97-AF65-F5344CB8AC3E}">
        <p14:creationId xmlns:p14="http://schemas.microsoft.com/office/powerpoint/2010/main" val="16527046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http://capitalandmain.com/wp-content/blogs.dir/13/files/2014/05/Abbott-Costello.jpg</a:t>
            </a:r>
          </a:p>
        </p:txBody>
      </p:sp>
      <p:sp>
        <p:nvSpPr>
          <p:cNvPr id="4" name="Slide Number Placeholder 3"/>
          <p:cNvSpPr>
            <a:spLocks noGrp="1"/>
          </p:cNvSpPr>
          <p:nvPr>
            <p:ph type="sldNum" sz="quarter" idx="10"/>
          </p:nvPr>
        </p:nvSpPr>
        <p:spPr/>
        <p:txBody>
          <a:bodyPr/>
          <a:lstStyle/>
          <a:p>
            <a:fld id="{47E0BEE6-E204-42B7-AFBF-BD8CC5A2BF47}" type="slidenum">
              <a:rPr lang="en-US" smtClean="0"/>
              <a:t>12</a:t>
            </a:fld>
            <a:endParaRPr lang="en-US"/>
          </a:p>
        </p:txBody>
      </p:sp>
    </p:spTree>
    <p:extLst>
      <p:ext uri="{BB962C8B-B14F-4D97-AF65-F5344CB8AC3E}">
        <p14:creationId xmlns:p14="http://schemas.microsoft.com/office/powerpoint/2010/main" val="15397117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https://faltaofensiva.files.wordpress.com/2016/01/chicago-bulls2.jpg?w=600</a:t>
            </a:r>
          </a:p>
        </p:txBody>
      </p:sp>
      <p:sp>
        <p:nvSpPr>
          <p:cNvPr id="4" name="Slide Number Placeholder 3"/>
          <p:cNvSpPr>
            <a:spLocks noGrp="1"/>
          </p:cNvSpPr>
          <p:nvPr>
            <p:ph type="sldNum" sz="quarter" idx="10"/>
          </p:nvPr>
        </p:nvSpPr>
        <p:spPr/>
        <p:txBody>
          <a:bodyPr/>
          <a:lstStyle/>
          <a:p>
            <a:fld id="{47E0BEE6-E204-42B7-AFBF-BD8CC5A2BF47}" type="slidenum">
              <a:rPr lang="en-US" smtClean="0"/>
              <a:t>13</a:t>
            </a:fld>
            <a:endParaRPr lang="en-US"/>
          </a:p>
        </p:txBody>
      </p:sp>
    </p:spTree>
    <p:extLst>
      <p:ext uri="{BB962C8B-B14F-4D97-AF65-F5344CB8AC3E}">
        <p14:creationId xmlns:p14="http://schemas.microsoft.com/office/powerpoint/2010/main" val="783619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6D22F896-40B5-4ADD-8801-0D06FADFA095}"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554405275"/>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40559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68710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13148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531670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353882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639995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57194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643520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20280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67721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48A87A34-81AB-432B-8DAE-1953F412C126}" type="datetimeFigureOut">
              <a:rPr lang="en-US" smtClean="0"/>
              <a:pPr/>
              <a:t>1/11/2017</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329619691"/>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hyperlink" Target="https://www.lce.com/Team-Charters-What-are-they-and-whats-their-purpose-1219.html" TargetMode="External"/><Relationship Id="rId2" Type="http://schemas.openxmlformats.org/officeDocument/2006/relationships/hyperlink" Target="https://www.youtube.com/watch?v=y3NeuBtw7Uc" TargetMode="Externa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2.xml"/><Relationship Id="rId1" Type="http://schemas.openxmlformats.org/officeDocument/2006/relationships/video" Target="https://www.youtube.com/embed/AXalrYeO9oQ"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2224" y="0"/>
            <a:ext cx="609935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stretch>
            <a:fillRect/>
          </a:stretch>
        </p:blipFill>
        <p:spPr>
          <a:xfrm>
            <a:off x="944183" y="1287865"/>
            <a:ext cx="5151817" cy="4273170"/>
          </a:xfrm>
          <a:prstGeom prst="rect">
            <a:avLst/>
          </a:prstGeom>
        </p:spPr>
      </p:pic>
      <p:sp>
        <p:nvSpPr>
          <p:cNvPr id="2" name="Title 1"/>
          <p:cNvSpPr>
            <a:spLocks noGrp="1"/>
          </p:cNvSpPr>
          <p:nvPr>
            <p:ph type="ctrTitle"/>
          </p:nvPr>
        </p:nvSpPr>
        <p:spPr>
          <a:xfrm>
            <a:off x="6941572" y="758952"/>
            <a:ext cx="4921079" cy="4041648"/>
          </a:xfrm>
        </p:spPr>
        <p:txBody>
          <a:bodyPr>
            <a:normAutofit/>
          </a:bodyPr>
          <a:lstStyle/>
          <a:p>
            <a:r>
              <a:rPr lang="en-US" sz="6000" dirty="0"/>
              <a:t>Teamwork &amp; Collaboration</a:t>
            </a:r>
          </a:p>
        </p:txBody>
      </p:sp>
      <p:sp>
        <p:nvSpPr>
          <p:cNvPr id="3" name="Subtitle 2"/>
          <p:cNvSpPr>
            <a:spLocks noGrp="1"/>
          </p:cNvSpPr>
          <p:nvPr>
            <p:ph type="subTitle" idx="1"/>
          </p:nvPr>
        </p:nvSpPr>
        <p:spPr>
          <a:xfrm>
            <a:off x="6927095" y="4800600"/>
            <a:ext cx="3753096" cy="1691640"/>
          </a:xfrm>
        </p:spPr>
        <p:txBody>
          <a:bodyPr>
            <a:normAutofit/>
          </a:bodyPr>
          <a:lstStyle/>
          <a:p>
            <a:r>
              <a:rPr lang="en-US" sz="2400" dirty="0">
                <a:solidFill>
                  <a:schemeClr val="tx1">
                    <a:lumMod val="85000"/>
                  </a:schemeClr>
                </a:solidFill>
              </a:rPr>
              <a:t>Soft Skills</a:t>
            </a:r>
          </a:p>
        </p:txBody>
      </p:sp>
    </p:spTree>
    <p:extLst>
      <p:ext uri="{BB962C8B-B14F-4D97-AF65-F5344CB8AC3E}">
        <p14:creationId xmlns:p14="http://schemas.microsoft.com/office/powerpoint/2010/main" val="33035216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of Great Teams</a:t>
            </a:r>
          </a:p>
        </p:txBody>
      </p:sp>
      <p:sp>
        <p:nvSpPr>
          <p:cNvPr id="3" name="Text Placeholder 2"/>
          <p:cNvSpPr>
            <a:spLocks noGrp="1"/>
          </p:cNvSpPr>
          <p:nvPr>
            <p:ph type="body" idx="1"/>
          </p:nvPr>
        </p:nvSpPr>
        <p:spPr/>
        <p:txBody>
          <a:bodyPr/>
          <a:lstStyle/>
          <a:p>
            <a:r>
              <a:rPr lang="en-US" dirty="0"/>
              <a:t>ACME Seminar</a:t>
            </a:r>
          </a:p>
          <a:p>
            <a:endParaRPr lang="en-US" dirty="0"/>
          </a:p>
        </p:txBody>
      </p:sp>
    </p:spTree>
    <p:extLst>
      <p:ext uri="{BB962C8B-B14F-4D97-AF65-F5344CB8AC3E}">
        <p14:creationId xmlns:p14="http://schemas.microsoft.com/office/powerpoint/2010/main" val="14602822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Name that team</a:t>
            </a:r>
          </a:p>
        </p:txBody>
      </p:sp>
      <p:sp>
        <p:nvSpPr>
          <p:cNvPr id="5" name="Content Placeholder 4"/>
          <p:cNvSpPr>
            <a:spLocks noGrp="1"/>
          </p:cNvSpPr>
          <p:nvPr>
            <p:ph sz="half" idx="1"/>
          </p:nvPr>
        </p:nvSpPr>
        <p:spPr>
          <a:xfrm>
            <a:off x="1261872" y="1828800"/>
            <a:ext cx="8124724" cy="4351337"/>
          </a:xfrm>
        </p:spPr>
        <p:txBody>
          <a:bodyPr>
            <a:normAutofit/>
          </a:bodyPr>
          <a:lstStyle/>
          <a:p>
            <a:endParaRPr lang="en-US" sz="2400" dirty="0"/>
          </a:p>
          <a:p>
            <a:pPr marL="0" indent="0" algn="ctr">
              <a:buNone/>
            </a:pPr>
            <a:r>
              <a:rPr lang="en-US" sz="2800" dirty="0"/>
              <a:t>Can you name each of the following </a:t>
            </a:r>
            <a:r>
              <a:rPr lang="en-US" sz="2800" b="1" dirty="0"/>
              <a:t>21</a:t>
            </a:r>
            <a:r>
              <a:rPr lang="en-US" sz="2800" dirty="0"/>
              <a:t> teams? </a:t>
            </a:r>
          </a:p>
          <a:p>
            <a:pPr algn="ctr"/>
            <a:endParaRPr lang="en-US" sz="2800" dirty="0"/>
          </a:p>
          <a:p>
            <a:pPr marL="0" indent="0" algn="ctr">
              <a:buNone/>
            </a:pPr>
            <a:r>
              <a:rPr lang="en-US" sz="2800" i="1" dirty="0"/>
              <a:t>(Go fast—less than 5 seconds each) </a:t>
            </a:r>
          </a:p>
        </p:txBody>
      </p:sp>
    </p:spTree>
    <p:extLst>
      <p:ext uri="{BB962C8B-B14F-4D97-AF65-F5344CB8AC3E}">
        <p14:creationId xmlns:p14="http://schemas.microsoft.com/office/powerpoint/2010/main" val="36443717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61872" y="365760"/>
            <a:ext cx="9858214" cy="1325562"/>
          </a:xfrm>
        </p:spPr>
        <p:txBody>
          <a:bodyPr/>
          <a:lstStyle/>
          <a:p>
            <a:r>
              <a:rPr lang="en-US" dirty="0"/>
              <a:t>Abbott and Costello</a:t>
            </a:r>
          </a:p>
        </p:txBody>
      </p:sp>
      <p:pic>
        <p:nvPicPr>
          <p:cNvPr id="7" name="Content Placeholder 6"/>
          <p:cNvPicPr>
            <a:picLocks noGrp="1" noChangeAspect="1"/>
          </p:cNvPicPr>
          <p:nvPr>
            <p:ph idx="1"/>
          </p:nvPr>
        </p:nvPicPr>
        <p:blipFill>
          <a:blip r:embed="rId3"/>
          <a:stretch>
            <a:fillRect/>
          </a:stretch>
        </p:blipFill>
        <p:spPr>
          <a:xfrm>
            <a:off x="2216753" y="1828800"/>
            <a:ext cx="6685344" cy="4351338"/>
          </a:xfrm>
        </p:spPr>
      </p:pic>
    </p:spTree>
    <p:extLst>
      <p:ext uri="{BB962C8B-B14F-4D97-AF65-F5344CB8AC3E}">
        <p14:creationId xmlns:p14="http://schemas.microsoft.com/office/powerpoint/2010/main" val="2227269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61872" y="365760"/>
            <a:ext cx="9858214" cy="1325562"/>
          </a:xfrm>
        </p:spPr>
        <p:txBody>
          <a:bodyPr/>
          <a:lstStyle/>
          <a:p>
            <a:r>
              <a:rPr lang="en-US" dirty="0"/>
              <a:t>1995 Chicago Bulls</a:t>
            </a:r>
          </a:p>
        </p:txBody>
      </p:sp>
      <p:pic>
        <p:nvPicPr>
          <p:cNvPr id="6" name="Content Placeholder 5"/>
          <p:cNvPicPr>
            <a:picLocks noGrp="1" noChangeAspect="1"/>
          </p:cNvPicPr>
          <p:nvPr>
            <p:ph idx="1"/>
          </p:nvPr>
        </p:nvPicPr>
        <p:blipFill>
          <a:blip r:embed="rId3"/>
          <a:stretch>
            <a:fillRect/>
          </a:stretch>
        </p:blipFill>
        <p:spPr>
          <a:xfrm>
            <a:off x="2428967" y="1828800"/>
            <a:ext cx="6260917" cy="4351338"/>
          </a:xfrm>
        </p:spPr>
      </p:pic>
    </p:spTree>
    <p:extLst>
      <p:ext uri="{BB962C8B-B14F-4D97-AF65-F5344CB8AC3E}">
        <p14:creationId xmlns:p14="http://schemas.microsoft.com/office/powerpoint/2010/main" val="3696029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61871" y="365760"/>
            <a:ext cx="10023911" cy="1325562"/>
          </a:xfrm>
        </p:spPr>
        <p:txBody>
          <a:bodyPr/>
          <a:lstStyle/>
          <a:p>
            <a:r>
              <a:rPr lang="en-US" dirty="0"/>
              <a:t>Han and Chewie</a:t>
            </a:r>
          </a:p>
        </p:txBody>
      </p:sp>
      <p:pic>
        <p:nvPicPr>
          <p:cNvPr id="4" name="Content Placeholder 3"/>
          <p:cNvPicPr>
            <a:picLocks noGrp="1" noChangeAspect="1"/>
          </p:cNvPicPr>
          <p:nvPr>
            <p:ph idx="1"/>
          </p:nvPr>
        </p:nvPicPr>
        <p:blipFill>
          <a:blip r:embed="rId3"/>
          <a:stretch>
            <a:fillRect/>
          </a:stretch>
        </p:blipFill>
        <p:spPr>
          <a:xfrm>
            <a:off x="1555127" y="1828800"/>
            <a:ext cx="8008597" cy="4351338"/>
          </a:xfrm>
        </p:spPr>
      </p:pic>
    </p:spTree>
    <p:extLst>
      <p:ext uri="{BB962C8B-B14F-4D97-AF65-F5344CB8AC3E}">
        <p14:creationId xmlns:p14="http://schemas.microsoft.com/office/powerpoint/2010/main" val="3389653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61872" y="365760"/>
            <a:ext cx="9858214" cy="1325562"/>
          </a:xfrm>
        </p:spPr>
        <p:txBody>
          <a:bodyPr/>
          <a:lstStyle/>
          <a:p>
            <a:r>
              <a:rPr lang="en-US" dirty="0"/>
              <a:t>Butch Cassidy and the Sundance Kid</a:t>
            </a:r>
          </a:p>
        </p:txBody>
      </p:sp>
      <p:pic>
        <p:nvPicPr>
          <p:cNvPr id="4" name="Content Placeholder 3"/>
          <p:cNvPicPr>
            <a:picLocks noGrp="1" noChangeAspect="1"/>
          </p:cNvPicPr>
          <p:nvPr>
            <p:ph idx="1"/>
          </p:nvPr>
        </p:nvPicPr>
        <p:blipFill>
          <a:blip r:embed="rId3"/>
          <a:stretch>
            <a:fillRect/>
          </a:stretch>
        </p:blipFill>
        <p:spPr>
          <a:xfrm>
            <a:off x="1679564" y="1828800"/>
            <a:ext cx="7759722" cy="4351338"/>
          </a:xfrm>
        </p:spPr>
      </p:pic>
    </p:spTree>
    <p:extLst>
      <p:ext uri="{BB962C8B-B14F-4D97-AF65-F5344CB8AC3E}">
        <p14:creationId xmlns:p14="http://schemas.microsoft.com/office/powerpoint/2010/main" val="658966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 Are the World </a:t>
            </a:r>
          </a:p>
        </p:txBody>
      </p:sp>
      <p:pic>
        <p:nvPicPr>
          <p:cNvPr id="6" name="Content Placeholder 5"/>
          <p:cNvPicPr>
            <a:picLocks noGrp="1" noChangeAspect="1"/>
          </p:cNvPicPr>
          <p:nvPr>
            <p:ph idx="1"/>
          </p:nvPr>
        </p:nvPicPr>
        <p:blipFill>
          <a:blip r:embed="rId3"/>
          <a:stretch>
            <a:fillRect/>
          </a:stretch>
        </p:blipFill>
        <p:spPr>
          <a:xfrm>
            <a:off x="2658533" y="1828800"/>
            <a:ext cx="5801784" cy="4351338"/>
          </a:xfrm>
        </p:spPr>
      </p:pic>
    </p:spTree>
    <p:extLst>
      <p:ext uri="{BB962C8B-B14F-4D97-AF65-F5344CB8AC3E}">
        <p14:creationId xmlns:p14="http://schemas.microsoft.com/office/powerpoint/2010/main" val="1947757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61872" y="365760"/>
            <a:ext cx="9858214" cy="1325562"/>
          </a:xfrm>
        </p:spPr>
        <p:txBody>
          <a:bodyPr/>
          <a:lstStyle/>
          <a:p>
            <a:r>
              <a:rPr lang="en-US" dirty="0"/>
              <a:t>Gretzky and Messier</a:t>
            </a:r>
          </a:p>
        </p:txBody>
      </p:sp>
      <p:pic>
        <p:nvPicPr>
          <p:cNvPr id="4" name="Content Placeholder 3"/>
          <p:cNvPicPr>
            <a:picLocks noGrp="1" noChangeAspect="1"/>
          </p:cNvPicPr>
          <p:nvPr>
            <p:ph idx="1"/>
          </p:nvPr>
        </p:nvPicPr>
        <p:blipFill>
          <a:blip r:embed="rId3"/>
          <a:stretch>
            <a:fillRect/>
          </a:stretch>
        </p:blipFill>
        <p:spPr>
          <a:xfrm>
            <a:off x="2839839" y="1828800"/>
            <a:ext cx="5439172" cy="4351338"/>
          </a:xfrm>
        </p:spPr>
      </p:pic>
    </p:spTree>
    <p:extLst>
      <p:ext uri="{BB962C8B-B14F-4D97-AF65-F5344CB8AC3E}">
        <p14:creationId xmlns:p14="http://schemas.microsoft.com/office/powerpoint/2010/main" val="1753326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61871" y="365760"/>
            <a:ext cx="10023911" cy="1325562"/>
          </a:xfrm>
        </p:spPr>
        <p:txBody>
          <a:bodyPr/>
          <a:lstStyle/>
          <a:p>
            <a:r>
              <a:rPr lang="en-US" dirty="0"/>
              <a:t>Dominic and Brian</a:t>
            </a:r>
          </a:p>
        </p:txBody>
      </p:sp>
      <p:pic>
        <p:nvPicPr>
          <p:cNvPr id="4" name="Content Placeholder 3"/>
          <p:cNvPicPr>
            <a:picLocks noGrp="1" noChangeAspect="1"/>
          </p:cNvPicPr>
          <p:nvPr>
            <p:ph idx="1"/>
          </p:nvPr>
        </p:nvPicPr>
        <p:blipFill>
          <a:blip r:embed="rId3"/>
          <a:stretch>
            <a:fillRect/>
          </a:stretch>
        </p:blipFill>
        <p:spPr>
          <a:xfrm>
            <a:off x="2511425" y="2289969"/>
            <a:ext cx="6096000" cy="3429000"/>
          </a:xfrm>
        </p:spPr>
      </p:pic>
    </p:spTree>
    <p:extLst>
      <p:ext uri="{BB962C8B-B14F-4D97-AF65-F5344CB8AC3E}">
        <p14:creationId xmlns:p14="http://schemas.microsoft.com/office/powerpoint/2010/main" val="3207657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61872" y="365760"/>
            <a:ext cx="9858214" cy="1325562"/>
          </a:xfrm>
        </p:spPr>
        <p:txBody>
          <a:bodyPr/>
          <a:lstStyle/>
          <a:p>
            <a:r>
              <a:rPr lang="en-US" dirty="0"/>
              <a:t>The Beatles </a:t>
            </a:r>
          </a:p>
        </p:txBody>
      </p:sp>
      <p:pic>
        <p:nvPicPr>
          <p:cNvPr id="4" name="Content Placeholder 3"/>
          <p:cNvPicPr>
            <a:picLocks noGrp="1" noChangeAspect="1"/>
          </p:cNvPicPr>
          <p:nvPr>
            <p:ph idx="1"/>
          </p:nvPr>
        </p:nvPicPr>
        <p:blipFill>
          <a:blip r:embed="rId3"/>
          <a:stretch>
            <a:fillRect/>
          </a:stretch>
        </p:blipFill>
        <p:spPr>
          <a:xfrm>
            <a:off x="1262063" y="1855788"/>
            <a:ext cx="8594725" cy="4297362"/>
          </a:xfrm>
        </p:spPr>
      </p:pic>
    </p:spTree>
    <p:extLst>
      <p:ext uri="{BB962C8B-B14F-4D97-AF65-F5344CB8AC3E}">
        <p14:creationId xmlns:p14="http://schemas.microsoft.com/office/powerpoint/2010/main" val="1810765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Prepare</a:t>
            </a:r>
          </a:p>
        </p:txBody>
      </p:sp>
      <p:sp>
        <p:nvSpPr>
          <p:cNvPr id="3" name="Content Placeholder 2"/>
          <p:cNvSpPr>
            <a:spLocks noGrp="1"/>
          </p:cNvSpPr>
          <p:nvPr>
            <p:ph idx="1"/>
          </p:nvPr>
        </p:nvSpPr>
        <p:spPr/>
        <p:txBody>
          <a:bodyPr>
            <a:normAutofit/>
          </a:bodyPr>
          <a:lstStyle/>
          <a:p>
            <a:r>
              <a:rPr lang="en-US" sz="2400" dirty="0"/>
              <a:t>Obtain at least the suggested amount of the following materials for the in-class activity </a:t>
            </a:r>
            <a:r>
              <a:rPr lang="en-US" sz="2000" i="1" dirty="0">
                <a:solidFill>
                  <a:srgbClr val="FF0000"/>
                </a:solidFill>
              </a:rPr>
              <a:t>(contact your ACME department professor if you need reimbursement)</a:t>
            </a:r>
            <a:r>
              <a:rPr lang="en-US" sz="2400" dirty="0"/>
              <a:t>:</a:t>
            </a:r>
            <a:endParaRPr lang="en-US" sz="2400" dirty="0">
              <a:solidFill>
                <a:srgbClr val="FF0000"/>
              </a:solidFill>
            </a:endParaRPr>
          </a:p>
          <a:p>
            <a:pPr marL="457200" indent="-457200">
              <a:buFont typeface="+mj-lt"/>
              <a:buAutoNum type="arabicPeriod"/>
            </a:pPr>
            <a:r>
              <a:rPr lang="en-US" sz="2400" dirty="0"/>
              <a:t>1-2 reams of printer paper (~500 pages)</a:t>
            </a:r>
          </a:p>
          <a:p>
            <a:pPr marL="457200" indent="-457200">
              <a:buFont typeface="+mj-lt"/>
              <a:buAutoNum type="arabicPeriod"/>
            </a:pPr>
            <a:r>
              <a:rPr lang="en-US" sz="2400" dirty="0"/>
              <a:t>500 paper clips</a:t>
            </a:r>
          </a:p>
          <a:p>
            <a:pPr marL="457200" indent="-457200">
              <a:buFont typeface="+mj-lt"/>
              <a:buAutoNum type="arabicPeriod"/>
            </a:pPr>
            <a:r>
              <a:rPr lang="en-US" sz="2400" dirty="0"/>
              <a:t>Four dispensers of Scotch tape </a:t>
            </a:r>
          </a:p>
          <a:p>
            <a:pPr marL="457200" indent="-457200">
              <a:buFont typeface="+mj-lt"/>
              <a:buAutoNum type="arabicPeriod"/>
            </a:pPr>
            <a:r>
              <a:rPr lang="en-US" sz="2400" dirty="0"/>
              <a:t>Other “crafting” materials (optional) </a:t>
            </a:r>
          </a:p>
          <a:p>
            <a:pPr marL="731520" lvl="1" indent="-457200">
              <a:buFont typeface="+mj-lt"/>
              <a:buAutoNum type="arabicPeriod"/>
            </a:pPr>
            <a:r>
              <a:rPr lang="en-US" sz="2200" dirty="0"/>
              <a:t>(e.g., thumbtacks, glue sticks, etc.)</a:t>
            </a:r>
          </a:p>
          <a:p>
            <a:r>
              <a:rPr lang="en-US" sz="2400" dirty="0"/>
              <a:t>Measuring tape (to determine winner) </a:t>
            </a:r>
          </a:p>
        </p:txBody>
      </p:sp>
    </p:spTree>
    <p:extLst>
      <p:ext uri="{BB962C8B-B14F-4D97-AF65-F5344CB8AC3E}">
        <p14:creationId xmlns:p14="http://schemas.microsoft.com/office/powerpoint/2010/main" val="5075053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61872" y="365760"/>
            <a:ext cx="9858214" cy="1325562"/>
          </a:xfrm>
        </p:spPr>
        <p:txBody>
          <a:bodyPr/>
          <a:lstStyle/>
          <a:p>
            <a:r>
              <a:rPr lang="en-US" dirty="0"/>
              <a:t>Signers of the Decl. of Independence </a:t>
            </a:r>
          </a:p>
        </p:txBody>
      </p:sp>
      <p:pic>
        <p:nvPicPr>
          <p:cNvPr id="6" name="Content Placeholder 5"/>
          <p:cNvPicPr>
            <a:picLocks noGrp="1" noChangeAspect="1"/>
          </p:cNvPicPr>
          <p:nvPr>
            <p:ph idx="1"/>
          </p:nvPr>
        </p:nvPicPr>
        <p:blipFill>
          <a:blip r:embed="rId3"/>
          <a:stretch>
            <a:fillRect/>
          </a:stretch>
        </p:blipFill>
        <p:spPr>
          <a:xfrm>
            <a:off x="2246224" y="1828800"/>
            <a:ext cx="6626403" cy="4351338"/>
          </a:xfrm>
        </p:spPr>
      </p:pic>
    </p:spTree>
    <p:extLst>
      <p:ext uri="{BB962C8B-B14F-4D97-AF65-F5344CB8AC3E}">
        <p14:creationId xmlns:p14="http://schemas.microsoft.com/office/powerpoint/2010/main" val="3651016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61872" y="365760"/>
            <a:ext cx="9858214" cy="1325562"/>
          </a:xfrm>
        </p:spPr>
        <p:txBody>
          <a:bodyPr/>
          <a:lstStyle/>
          <a:p>
            <a:r>
              <a:rPr lang="en-US" dirty="0"/>
              <a:t>2015 Golden State Warriors</a:t>
            </a:r>
          </a:p>
        </p:txBody>
      </p:sp>
      <p:pic>
        <p:nvPicPr>
          <p:cNvPr id="6" name="Content Placeholder 5"/>
          <p:cNvPicPr>
            <a:picLocks noGrp="1" noChangeAspect="1"/>
          </p:cNvPicPr>
          <p:nvPr>
            <p:ph idx="1"/>
          </p:nvPr>
        </p:nvPicPr>
        <p:blipFill>
          <a:blip r:embed="rId3"/>
          <a:stretch>
            <a:fillRect/>
          </a:stretch>
        </p:blipFill>
        <p:spPr>
          <a:xfrm>
            <a:off x="2658533" y="1828800"/>
            <a:ext cx="5801784" cy="4351338"/>
          </a:xfrm>
        </p:spPr>
      </p:pic>
    </p:spTree>
    <p:extLst>
      <p:ext uri="{BB962C8B-B14F-4D97-AF65-F5344CB8AC3E}">
        <p14:creationId xmlns:p14="http://schemas.microsoft.com/office/powerpoint/2010/main" val="368779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Brady Bunch</a:t>
            </a:r>
          </a:p>
        </p:txBody>
      </p:sp>
      <p:pic>
        <p:nvPicPr>
          <p:cNvPr id="4" name="Content Placeholder 3"/>
          <p:cNvPicPr>
            <a:picLocks noGrp="1" noChangeAspect="1"/>
          </p:cNvPicPr>
          <p:nvPr>
            <p:ph idx="1"/>
          </p:nvPr>
        </p:nvPicPr>
        <p:blipFill>
          <a:blip r:embed="rId3"/>
          <a:stretch>
            <a:fillRect/>
          </a:stretch>
        </p:blipFill>
        <p:spPr>
          <a:xfrm>
            <a:off x="2211572" y="1815768"/>
            <a:ext cx="6266121" cy="4699591"/>
          </a:xfrm>
        </p:spPr>
      </p:pic>
    </p:spTree>
    <p:extLst>
      <p:ext uri="{BB962C8B-B14F-4D97-AF65-F5344CB8AC3E}">
        <p14:creationId xmlns:p14="http://schemas.microsoft.com/office/powerpoint/2010/main" val="3551702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61872" y="365760"/>
            <a:ext cx="9858214" cy="1325562"/>
          </a:xfrm>
        </p:spPr>
        <p:txBody>
          <a:bodyPr/>
          <a:lstStyle/>
          <a:p>
            <a:r>
              <a:rPr lang="en-US" dirty="0"/>
              <a:t>1985 Chicago Bears</a:t>
            </a:r>
          </a:p>
        </p:txBody>
      </p:sp>
      <p:pic>
        <p:nvPicPr>
          <p:cNvPr id="6" name="Content Placeholder 5"/>
          <p:cNvPicPr>
            <a:picLocks noGrp="1" noChangeAspect="1"/>
          </p:cNvPicPr>
          <p:nvPr>
            <p:ph idx="1"/>
          </p:nvPr>
        </p:nvPicPr>
        <p:blipFill>
          <a:blip r:embed="rId3"/>
          <a:stretch>
            <a:fillRect/>
          </a:stretch>
        </p:blipFill>
        <p:spPr>
          <a:xfrm>
            <a:off x="1525373" y="1828800"/>
            <a:ext cx="8068105" cy="4351338"/>
          </a:xfrm>
        </p:spPr>
      </p:pic>
    </p:spTree>
    <p:extLst>
      <p:ext uri="{BB962C8B-B14F-4D97-AF65-F5344CB8AC3E}">
        <p14:creationId xmlns:p14="http://schemas.microsoft.com/office/powerpoint/2010/main" val="1372640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61872" y="365760"/>
            <a:ext cx="9858214" cy="1325562"/>
          </a:xfrm>
        </p:spPr>
        <p:txBody>
          <a:bodyPr/>
          <a:lstStyle/>
          <a:p>
            <a:r>
              <a:rPr lang="en-US" dirty="0"/>
              <a:t>The Fellowship of the Ring (LOTR)</a:t>
            </a:r>
          </a:p>
        </p:txBody>
      </p:sp>
      <p:pic>
        <p:nvPicPr>
          <p:cNvPr id="6" name="Content Placeholder 5"/>
          <p:cNvPicPr>
            <a:picLocks noGrp="1" noChangeAspect="1"/>
          </p:cNvPicPr>
          <p:nvPr>
            <p:ph idx="1"/>
          </p:nvPr>
        </p:nvPicPr>
        <p:blipFill>
          <a:blip r:embed="rId3"/>
          <a:stretch>
            <a:fillRect/>
          </a:stretch>
        </p:blipFill>
        <p:spPr>
          <a:xfrm>
            <a:off x="1368425" y="1908969"/>
            <a:ext cx="8382000" cy="4191000"/>
          </a:xfrm>
        </p:spPr>
      </p:pic>
    </p:spTree>
    <p:extLst>
      <p:ext uri="{BB962C8B-B14F-4D97-AF65-F5344CB8AC3E}">
        <p14:creationId xmlns:p14="http://schemas.microsoft.com/office/powerpoint/2010/main" val="234861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61872" y="365760"/>
            <a:ext cx="9858214" cy="1325562"/>
          </a:xfrm>
        </p:spPr>
        <p:txBody>
          <a:bodyPr/>
          <a:lstStyle/>
          <a:p>
            <a:r>
              <a:rPr lang="en-US" dirty="0"/>
              <a:t>The Powerpuff Girls</a:t>
            </a:r>
          </a:p>
        </p:txBody>
      </p:sp>
      <p:pic>
        <p:nvPicPr>
          <p:cNvPr id="6" name="Content Placeholder 5"/>
          <p:cNvPicPr>
            <a:picLocks noGrp="1" noChangeAspect="1"/>
          </p:cNvPicPr>
          <p:nvPr>
            <p:ph idx="1"/>
          </p:nvPr>
        </p:nvPicPr>
        <p:blipFill>
          <a:blip r:embed="rId3"/>
          <a:stretch>
            <a:fillRect/>
          </a:stretch>
        </p:blipFill>
        <p:spPr>
          <a:xfrm>
            <a:off x="2384425" y="1908969"/>
            <a:ext cx="6350000" cy="4191000"/>
          </a:xfrm>
        </p:spPr>
      </p:pic>
    </p:spTree>
    <p:extLst>
      <p:ext uri="{BB962C8B-B14F-4D97-AF65-F5344CB8AC3E}">
        <p14:creationId xmlns:p14="http://schemas.microsoft.com/office/powerpoint/2010/main" val="611435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2010 Spain National Team</a:t>
            </a:r>
          </a:p>
        </p:txBody>
      </p:sp>
      <p:pic>
        <p:nvPicPr>
          <p:cNvPr id="4" name="Content Placeholder 3"/>
          <p:cNvPicPr>
            <a:picLocks noGrp="1" noChangeAspect="1"/>
          </p:cNvPicPr>
          <p:nvPr>
            <p:ph idx="1"/>
          </p:nvPr>
        </p:nvPicPr>
        <p:blipFill>
          <a:blip r:embed="rId3"/>
          <a:stretch>
            <a:fillRect/>
          </a:stretch>
        </p:blipFill>
        <p:spPr>
          <a:xfrm>
            <a:off x="2249488" y="2156619"/>
            <a:ext cx="6619875" cy="3695700"/>
          </a:xfrm>
        </p:spPr>
      </p:pic>
    </p:spTree>
    <p:extLst>
      <p:ext uri="{BB962C8B-B14F-4D97-AF65-F5344CB8AC3E}">
        <p14:creationId xmlns:p14="http://schemas.microsoft.com/office/powerpoint/2010/main" val="3025972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Churchill, FDR, and Stalin</a:t>
            </a:r>
          </a:p>
        </p:txBody>
      </p:sp>
      <p:pic>
        <p:nvPicPr>
          <p:cNvPr id="6" name="Content Placeholder 5"/>
          <p:cNvPicPr>
            <a:picLocks noGrp="1" noChangeAspect="1"/>
          </p:cNvPicPr>
          <p:nvPr>
            <p:ph idx="1"/>
          </p:nvPr>
        </p:nvPicPr>
        <p:blipFill>
          <a:blip r:embed="rId3"/>
          <a:stretch>
            <a:fillRect/>
          </a:stretch>
        </p:blipFill>
        <p:spPr>
          <a:xfrm>
            <a:off x="2865335" y="1828800"/>
            <a:ext cx="5388180" cy="4351338"/>
          </a:xfrm>
        </p:spPr>
      </p:pic>
    </p:spTree>
    <p:extLst>
      <p:ext uri="{BB962C8B-B14F-4D97-AF65-F5344CB8AC3E}">
        <p14:creationId xmlns:p14="http://schemas.microsoft.com/office/powerpoint/2010/main" val="1080783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61872" y="365760"/>
            <a:ext cx="9858214" cy="1325562"/>
          </a:xfrm>
        </p:spPr>
        <p:txBody>
          <a:bodyPr/>
          <a:lstStyle/>
          <a:p>
            <a:r>
              <a:rPr lang="en-US" dirty="0"/>
              <a:t>Alabama Crimson Tide</a:t>
            </a:r>
          </a:p>
        </p:txBody>
      </p:sp>
      <p:pic>
        <p:nvPicPr>
          <p:cNvPr id="6" name="Content Placeholder 5"/>
          <p:cNvPicPr>
            <a:picLocks noGrp="1" noChangeAspect="1"/>
          </p:cNvPicPr>
          <p:nvPr>
            <p:ph idx="1"/>
          </p:nvPr>
        </p:nvPicPr>
        <p:blipFill>
          <a:blip r:embed="rId3"/>
          <a:stretch>
            <a:fillRect/>
          </a:stretch>
        </p:blipFill>
        <p:spPr>
          <a:xfrm>
            <a:off x="1802003" y="1828800"/>
            <a:ext cx="7514845" cy="4351338"/>
          </a:xfrm>
        </p:spPr>
      </p:pic>
    </p:spTree>
    <p:extLst>
      <p:ext uri="{BB962C8B-B14F-4D97-AF65-F5344CB8AC3E}">
        <p14:creationId xmlns:p14="http://schemas.microsoft.com/office/powerpoint/2010/main" val="164201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Boston Pops</a:t>
            </a:r>
          </a:p>
        </p:txBody>
      </p:sp>
      <p:pic>
        <p:nvPicPr>
          <p:cNvPr id="4" name="Content Placeholder 3"/>
          <p:cNvPicPr>
            <a:picLocks noGrp="1" noChangeAspect="1"/>
          </p:cNvPicPr>
          <p:nvPr>
            <p:ph idx="1"/>
          </p:nvPr>
        </p:nvPicPr>
        <p:blipFill>
          <a:blip r:embed="rId3"/>
          <a:stretch>
            <a:fillRect/>
          </a:stretch>
        </p:blipFill>
        <p:spPr>
          <a:xfrm>
            <a:off x="2006770" y="1887275"/>
            <a:ext cx="6733193" cy="4482096"/>
          </a:xfrm>
        </p:spPr>
      </p:pic>
    </p:spTree>
    <p:extLst>
      <p:ext uri="{BB962C8B-B14F-4D97-AF65-F5344CB8AC3E}">
        <p14:creationId xmlns:p14="http://schemas.microsoft.com/office/powerpoint/2010/main" val="2363198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Review </a:t>
            </a:r>
          </a:p>
        </p:txBody>
      </p:sp>
      <p:sp>
        <p:nvSpPr>
          <p:cNvPr id="3" name="Content Placeholder 2"/>
          <p:cNvSpPr>
            <a:spLocks noGrp="1"/>
          </p:cNvSpPr>
          <p:nvPr>
            <p:ph idx="1"/>
          </p:nvPr>
        </p:nvSpPr>
        <p:spPr>
          <a:xfrm>
            <a:off x="1261872" y="1828800"/>
            <a:ext cx="8931540" cy="4351337"/>
          </a:xfrm>
        </p:spPr>
        <p:txBody>
          <a:bodyPr>
            <a:normAutofit/>
          </a:bodyPr>
          <a:lstStyle/>
          <a:p>
            <a:pPr marL="342900" indent="-342900">
              <a:lnSpc>
                <a:spcPct val="150000"/>
              </a:lnSpc>
              <a:buFont typeface="+mj-lt"/>
              <a:buAutoNum type="arabicPeriod"/>
            </a:pPr>
            <a:r>
              <a:rPr lang="en-US" sz="2400" dirty="0"/>
              <a:t>Fully recognize the </a:t>
            </a:r>
            <a:r>
              <a:rPr lang="en-US" sz="2400" dirty="0">
                <a:solidFill>
                  <a:srgbClr val="FF0000"/>
                </a:solidFill>
              </a:rPr>
              <a:t>power</a:t>
            </a:r>
            <a:r>
              <a:rPr lang="en-US" sz="2400" dirty="0"/>
              <a:t> that </a:t>
            </a:r>
            <a:r>
              <a:rPr lang="en-US" sz="2400" b="1" dirty="0"/>
              <a:t>public speaking </a:t>
            </a:r>
            <a:r>
              <a:rPr lang="en-US" sz="2400" dirty="0"/>
              <a:t>has. </a:t>
            </a:r>
          </a:p>
          <a:p>
            <a:pPr marL="342900" indent="-342900">
              <a:lnSpc>
                <a:spcPct val="150000"/>
              </a:lnSpc>
              <a:buFont typeface="+mj-lt"/>
              <a:buAutoNum type="arabicPeriod"/>
            </a:pPr>
            <a:r>
              <a:rPr lang="en-US" sz="2400" dirty="0"/>
              <a:t>Learn </a:t>
            </a:r>
            <a:r>
              <a:rPr lang="en-US" sz="2400" b="1" dirty="0"/>
              <a:t>key elements </a:t>
            </a:r>
            <a:r>
              <a:rPr lang="en-US" sz="2400" dirty="0"/>
              <a:t>of public speaking </a:t>
            </a:r>
          </a:p>
          <a:p>
            <a:pPr marL="342900" indent="-342900">
              <a:lnSpc>
                <a:spcPct val="150000"/>
              </a:lnSpc>
              <a:buFont typeface="+mj-lt"/>
              <a:buAutoNum type="arabicPeriod"/>
            </a:pPr>
            <a:r>
              <a:rPr lang="en-US" sz="2400" dirty="0"/>
              <a:t>Identify public speaking </a:t>
            </a:r>
            <a:r>
              <a:rPr lang="en-US" sz="2400" b="1" dirty="0"/>
              <a:t>best practices</a:t>
            </a:r>
            <a:r>
              <a:rPr lang="en-US" sz="2400" dirty="0"/>
              <a:t>. </a:t>
            </a:r>
          </a:p>
          <a:p>
            <a:pPr marL="342900" indent="-342900">
              <a:lnSpc>
                <a:spcPct val="150000"/>
              </a:lnSpc>
              <a:buFont typeface="+mj-lt"/>
              <a:buAutoNum type="arabicPeriod"/>
            </a:pPr>
            <a:r>
              <a:rPr lang="en-US" sz="2400" b="1" dirty="0"/>
              <a:t>Apply</a:t>
            </a:r>
            <a:r>
              <a:rPr lang="en-US" sz="2400" dirty="0"/>
              <a:t> said practices with an impromptu speech. </a:t>
            </a:r>
          </a:p>
          <a:p>
            <a:pPr marL="342900" indent="-342900">
              <a:lnSpc>
                <a:spcPct val="150000"/>
              </a:lnSpc>
              <a:buFont typeface="+mj-lt"/>
              <a:buAutoNum type="arabicPeriod"/>
            </a:pPr>
            <a:r>
              <a:rPr lang="en-US" sz="2400" dirty="0"/>
              <a:t>Establish </a:t>
            </a:r>
            <a:r>
              <a:rPr lang="en-US" sz="2400" b="1" dirty="0"/>
              <a:t>improvement plan</a:t>
            </a:r>
            <a:r>
              <a:rPr lang="en-US" sz="2400" dirty="0"/>
              <a:t>. </a:t>
            </a:r>
          </a:p>
        </p:txBody>
      </p:sp>
    </p:spTree>
    <p:extLst>
      <p:ext uri="{BB962C8B-B14F-4D97-AF65-F5344CB8AC3E}">
        <p14:creationId xmlns:p14="http://schemas.microsoft.com/office/powerpoint/2010/main" val="38335185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Star Trek: Next Generation</a:t>
            </a:r>
          </a:p>
        </p:txBody>
      </p:sp>
      <p:pic>
        <p:nvPicPr>
          <p:cNvPr id="6" name="Content Placeholder 5"/>
          <p:cNvPicPr>
            <a:picLocks noGrp="1" noChangeAspect="1"/>
          </p:cNvPicPr>
          <p:nvPr>
            <p:ph idx="1"/>
          </p:nvPr>
        </p:nvPicPr>
        <p:blipFill>
          <a:blip r:embed="rId3"/>
          <a:stretch>
            <a:fillRect/>
          </a:stretch>
        </p:blipFill>
        <p:spPr>
          <a:xfrm>
            <a:off x="2384425" y="2016919"/>
            <a:ext cx="6350000" cy="3975100"/>
          </a:xfrm>
        </p:spPr>
      </p:pic>
    </p:spTree>
    <p:extLst>
      <p:ext uri="{BB962C8B-B14F-4D97-AF65-F5344CB8AC3E}">
        <p14:creationId xmlns:p14="http://schemas.microsoft.com/office/powerpoint/2010/main" val="1034022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Plato, Aristotle, and Socrates</a:t>
            </a:r>
          </a:p>
        </p:txBody>
      </p:sp>
      <p:pic>
        <p:nvPicPr>
          <p:cNvPr id="6" name="Content Placeholder 5"/>
          <p:cNvPicPr>
            <a:picLocks noGrp="1" noChangeAspect="1"/>
          </p:cNvPicPr>
          <p:nvPr>
            <p:ph idx="1"/>
          </p:nvPr>
        </p:nvPicPr>
        <p:blipFill>
          <a:blip r:embed="rId3"/>
          <a:stretch>
            <a:fillRect/>
          </a:stretch>
        </p:blipFill>
        <p:spPr>
          <a:xfrm>
            <a:off x="2592388" y="2404269"/>
            <a:ext cx="5934075" cy="3200400"/>
          </a:xfrm>
        </p:spPr>
      </p:pic>
      <p:sp>
        <p:nvSpPr>
          <p:cNvPr id="7" name="Rectangle 6"/>
          <p:cNvSpPr/>
          <p:nvPr/>
        </p:nvSpPr>
        <p:spPr>
          <a:xfrm>
            <a:off x="2681073" y="5929873"/>
            <a:ext cx="5756704" cy="461665"/>
          </a:xfrm>
          <a:prstGeom prst="rect">
            <a:avLst/>
          </a:prstGeom>
        </p:spPr>
        <p:txBody>
          <a:bodyPr wrap="none">
            <a:spAutoFit/>
          </a:bodyPr>
          <a:lstStyle/>
          <a:p>
            <a:r>
              <a:rPr lang="en-US" sz="2400" dirty="0">
                <a:solidFill>
                  <a:srgbClr val="FF0000"/>
                </a:solidFill>
              </a:rPr>
              <a:t>(</a:t>
            </a:r>
            <a:r>
              <a:rPr lang="en-US" sz="2400" i="1" dirty="0">
                <a:solidFill>
                  <a:srgbClr val="FF0000"/>
                </a:solidFill>
              </a:rPr>
              <a:t>Not really a team, but you get the idea)</a:t>
            </a:r>
            <a:endParaRPr lang="en-US" sz="2400" dirty="0">
              <a:solidFill>
                <a:srgbClr val="FF0000"/>
              </a:solidFill>
            </a:endParaRPr>
          </a:p>
        </p:txBody>
      </p:sp>
    </p:spTree>
    <p:extLst>
      <p:ext uri="{BB962C8B-B14F-4D97-AF65-F5344CB8AC3E}">
        <p14:creationId xmlns:p14="http://schemas.microsoft.com/office/powerpoint/2010/main" val="3149245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Sesame Street</a:t>
            </a:r>
          </a:p>
        </p:txBody>
      </p:sp>
      <p:pic>
        <p:nvPicPr>
          <p:cNvPr id="4" name="Content Placeholder 3"/>
          <p:cNvPicPr>
            <a:picLocks noGrp="1" noChangeAspect="1"/>
          </p:cNvPicPr>
          <p:nvPr>
            <p:ph idx="1"/>
          </p:nvPr>
        </p:nvPicPr>
        <p:blipFill>
          <a:blip r:embed="rId3"/>
          <a:stretch>
            <a:fillRect/>
          </a:stretch>
        </p:blipFill>
        <p:spPr>
          <a:xfrm>
            <a:off x="2205793" y="1828800"/>
            <a:ext cx="6707264" cy="4351338"/>
          </a:xfrm>
        </p:spPr>
      </p:pic>
    </p:spTree>
    <p:extLst>
      <p:ext uri="{BB962C8B-B14F-4D97-AF65-F5344CB8AC3E}">
        <p14:creationId xmlns:p14="http://schemas.microsoft.com/office/powerpoint/2010/main" val="1670542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Take-away</a:t>
            </a:r>
          </a:p>
        </p:txBody>
      </p:sp>
      <p:sp>
        <p:nvSpPr>
          <p:cNvPr id="3" name="Content Placeholder 2"/>
          <p:cNvSpPr>
            <a:spLocks noGrp="1"/>
          </p:cNvSpPr>
          <p:nvPr>
            <p:ph idx="1"/>
          </p:nvPr>
        </p:nvSpPr>
        <p:spPr/>
        <p:txBody>
          <a:bodyPr>
            <a:normAutofit/>
          </a:bodyPr>
          <a:lstStyle/>
          <a:p>
            <a:pPr>
              <a:lnSpc>
                <a:spcPct val="150000"/>
              </a:lnSpc>
            </a:pPr>
            <a:r>
              <a:rPr lang="en-US" sz="2800" dirty="0"/>
              <a:t>Many of these people (or puppets) were incredible as individual performers, thinkers, athletes, etc. </a:t>
            </a:r>
          </a:p>
          <a:p>
            <a:pPr>
              <a:lnSpc>
                <a:spcPct val="150000"/>
              </a:lnSpc>
            </a:pPr>
            <a:r>
              <a:rPr lang="en-US" sz="2800" dirty="0"/>
              <a:t>But, none of them individually could compare to the strength of their teams. </a:t>
            </a:r>
          </a:p>
        </p:txBody>
      </p:sp>
    </p:spTree>
    <p:extLst>
      <p:ext uri="{BB962C8B-B14F-4D97-AF65-F5344CB8AC3E}">
        <p14:creationId xmlns:p14="http://schemas.microsoft.com/office/powerpoint/2010/main" val="913051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Best Practices in Teamwork</a:t>
            </a:r>
          </a:p>
        </p:txBody>
      </p:sp>
      <p:sp>
        <p:nvSpPr>
          <p:cNvPr id="5" name="Text Placeholder 4"/>
          <p:cNvSpPr>
            <a:spLocks noGrp="1"/>
          </p:cNvSpPr>
          <p:nvPr>
            <p:ph type="body" idx="1"/>
          </p:nvPr>
        </p:nvSpPr>
        <p:spPr/>
        <p:txBody>
          <a:bodyPr/>
          <a:lstStyle/>
          <a:p>
            <a:r>
              <a:rPr lang="en-US" dirty="0"/>
              <a:t>ACME Seminar</a:t>
            </a:r>
          </a:p>
        </p:txBody>
      </p:sp>
    </p:spTree>
    <p:extLst>
      <p:ext uri="{BB962C8B-B14F-4D97-AF65-F5344CB8AC3E}">
        <p14:creationId xmlns:p14="http://schemas.microsoft.com/office/powerpoint/2010/main" val="24797443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Best Practices</a:t>
            </a:r>
          </a:p>
        </p:txBody>
      </p:sp>
      <p:sp>
        <p:nvSpPr>
          <p:cNvPr id="5" name="Content Placeholder 4"/>
          <p:cNvSpPr>
            <a:spLocks noGrp="1"/>
          </p:cNvSpPr>
          <p:nvPr>
            <p:ph sz="half" idx="1"/>
          </p:nvPr>
        </p:nvSpPr>
        <p:spPr>
          <a:xfrm>
            <a:off x="1261871" y="2071396"/>
            <a:ext cx="3590047" cy="4108741"/>
          </a:xfrm>
        </p:spPr>
        <p:txBody>
          <a:bodyPr>
            <a:normAutofit/>
          </a:bodyPr>
          <a:lstStyle/>
          <a:p>
            <a:pPr marL="0" indent="0">
              <a:lnSpc>
                <a:spcPct val="150000"/>
              </a:lnSpc>
              <a:buNone/>
            </a:pPr>
            <a:r>
              <a:rPr lang="en-US" sz="2400" dirty="0">
                <a:latin typeface="Arial Rounded MT Bold" panose="020F0704030504030204" pitchFamily="34" charset="0"/>
              </a:rPr>
              <a:t>To improve your teams, there are a few </a:t>
            </a:r>
            <a:r>
              <a:rPr lang="en-US" sz="2400" dirty="0">
                <a:solidFill>
                  <a:srgbClr val="FF0000"/>
                </a:solidFill>
                <a:latin typeface="Arial Rounded MT Bold" panose="020F0704030504030204" pitchFamily="34" charset="0"/>
              </a:rPr>
              <a:t>tools</a:t>
            </a:r>
            <a:r>
              <a:rPr lang="en-US" sz="2400" dirty="0">
                <a:latin typeface="Arial Rounded MT Bold" panose="020F0704030504030204" pitchFamily="34" charset="0"/>
              </a:rPr>
              <a:t> and </a:t>
            </a:r>
            <a:r>
              <a:rPr lang="en-US" sz="2400" b="1" dirty="0">
                <a:latin typeface="Arial Rounded MT Bold" panose="020F0704030504030204" pitchFamily="34" charset="0"/>
              </a:rPr>
              <a:t>principles</a:t>
            </a:r>
            <a:r>
              <a:rPr lang="en-US" sz="2400" dirty="0">
                <a:latin typeface="Arial Rounded MT Bold" panose="020F0704030504030204" pitchFamily="34" charset="0"/>
              </a:rPr>
              <a:t> that will help you:</a:t>
            </a:r>
          </a:p>
          <a:p>
            <a:endParaRPr lang="en-US" sz="2400" dirty="0"/>
          </a:p>
        </p:txBody>
      </p:sp>
      <p:sp>
        <p:nvSpPr>
          <p:cNvPr id="6" name="Content Placeholder 5"/>
          <p:cNvSpPr>
            <a:spLocks noGrp="1"/>
          </p:cNvSpPr>
          <p:nvPr>
            <p:ph sz="half" idx="2"/>
          </p:nvPr>
        </p:nvSpPr>
        <p:spPr>
          <a:xfrm>
            <a:off x="5449078" y="2071396"/>
            <a:ext cx="5157962" cy="4108741"/>
          </a:xfrm>
        </p:spPr>
        <p:txBody>
          <a:bodyPr/>
          <a:lstStyle/>
          <a:p>
            <a:pPr marL="457200" indent="-457200">
              <a:buFont typeface="+mj-lt"/>
              <a:buAutoNum type="arabicPeriod"/>
            </a:pPr>
            <a:r>
              <a:rPr lang="en-US" sz="2800" b="1" dirty="0"/>
              <a:t>Build Trust </a:t>
            </a:r>
            <a:r>
              <a:rPr lang="en-US" sz="2800" dirty="0"/>
              <a:t>(</a:t>
            </a:r>
            <a:r>
              <a:rPr lang="en-US" sz="2800" dirty="0">
                <a:solidFill>
                  <a:srgbClr val="FF0000"/>
                </a:solidFill>
              </a:rPr>
              <a:t>Vulnerability</a:t>
            </a:r>
            <a:r>
              <a:rPr lang="en-US" sz="2800" dirty="0"/>
              <a:t>)</a:t>
            </a:r>
          </a:p>
          <a:p>
            <a:pPr marL="457200" indent="-457200">
              <a:buFont typeface="+mj-lt"/>
              <a:buAutoNum type="arabicPeriod"/>
            </a:pPr>
            <a:r>
              <a:rPr lang="en-US" sz="2800" b="1" dirty="0"/>
              <a:t>Get Organized </a:t>
            </a:r>
            <a:r>
              <a:rPr lang="en-US" sz="2800" dirty="0"/>
              <a:t>(</a:t>
            </a:r>
            <a:r>
              <a:rPr lang="en-US" sz="2800" dirty="0">
                <a:solidFill>
                  <a:srgbClr val="FF0000"/>
                </a:solidFill>
              </a:rPr>
              <a:t>Charter</a:t>
            </a:r>
            <a:r>
              <a:rPr lang="en-US" sz="2800" dirty="0"/>
              <a:t>)</a:t>
            </a:r>
          </a:p>
          <a:p>
            <a:pPr marL="457200" indent="-457200">
              <a:buFont typeface="+mj-lt"/>
              <a:buAutoNum type="arabicPeriod"/>
            </a:pPr>
            <a:r>
              <a:rPr lang="en-US" sz="2800" b="1" dirty="0"/>
              <a:t>Open Communication </a:t>
            </a:r>
            <a:r>
              <a:rPr lang="en-US" sz="2800" dirty="0"/>
              <a:t>(</a:t>
            </a:r>
            <a:r>
              <a:rPr lang="en-US" sz="2800" dirty="0">
                <a:solidFill>
                  <a:srgbClr val="FF0000"/>
                </a:solidFill>
              </a:rPr>
              <a:t>Clear, but Kind</a:t>
            </a:r>
            <a:r>
              <a:rPr lang="en-US" sz="2800" dirty="0"/>
              <a:t>)</a:t>
            </a:r>
            <a:endParaRPr lang="en-US" sz="2800" b="1" dirty="0"/>
          </a:p>
          <a:p>
            <a:endParaRPr lang="en-US" dirty="0"/>
          </a:p>
        </p:txBody>
      </p:sp>
    </p:spTree>
    <p:extLst>
      <p:ext uri="{BB962C8B-B14F-4D97-AF65-F5344CB8AC3E}">
        <p14:creationId xmlns:p14="http://schemas.microsoft.com/office/powerpoint/2010/main" val="3813576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l="22796" r="17881" b="-1"/>
          <a:stretch/>
        </p:blipFill>
        <p:spPr>
          <a:xfrm>
            <a:off x="20" y="10"/>
            <a:ext cx="6094799" cy="6857990"/>
          </a:xfrm>
          <a:prstGeom prst="rect">
            <a:avLst/>
          </a:prstGeom>
        </p:spPr>
      </p:pic>
      <p:sp>
        <p:nvSpPr>
          <p:cNvPr id="2" name="Title 1"/>
          <p:cNvSpPr>
            <a:spLocks noGrp="1"/>
          </p:cNvSpPr>
          <p:nvPr>
            <p:ph type="title"/>
          </p:nvPr>
        </p:nvSpPr>
        <p:spPr>
          <a:xfrm>
            <a:off x="6420464" y="365760"/>
            <a:ext cx="4534047" cy="1325562"/>
          </a:xfrm>
        </p:spPr>
        <p:txBody>
          <a:bodyPr vert="horz" lIns="91440" tIns="45720" rIns="91440" bIns="45720" rtlCol="0" anchor="b">
            <a:normAutofit/>
          </a:bodyPr>
          <a:lstStyle/>
          <a:p>
            <a:r>
              <a:rPr lang="en-US" dirty="0"/>
              <a:t>1.  Build Trust </a:t>
            </a:r>
          </a:p>
        </p:txBody>
      </p:sp>
      <p:sp>
        <p:nvSpPr>
          <p:cNvPr id="3" name="Content Placeholder 2"/>
          <p:cNvSpPr>
            <a:spLocks noGrp="1"/>
          </p:cNvSpPr>
          <p:nvPr>
            <p:ph sz="half" idx="1"/>
          </p:nvPr>
        </p:nvSpPr>
        <p:spPr>
          <a:xfrm>
            <a:off x="6420463" y="1828800"/>
            <a:ext cx="4572002" cy="4351337"/>
          </a:xfrm>
        </p:spPr>
        <p:txBody>
          <a:bodyPr vert="horz" lIns="91440" tIns="45720" rIns="91440" bIns="45720" rtlCol="0">
            <a:normAutofit/>
          </a:bodyPr>
          <a:lstStyle/>
          <a:p>
            <a:pPr marL="0" indent="0" algn="ctr">
              <a:buNone/>
            </a:pPr>
            <a:r>
              <a:rPr lang="en-US" sz="2800" dirty="0">
                <a:latin typeface="Arial Rounded MT Bold" panose="020F0704030504030204" pitchFamily="34" charset="0"/>
              </a:rPr>
              <a:t>Trust is the </a:t>
            </a:r>
            <a:r>
              <a:rPr lang="en-US" sz="2800" u="sng" dirty="0">
                <a:latin typeface="Arial Rounded MT Bold" panose="020F0704030504030204" pitchFamily="34" charset="0"/>
              </a:rPr>
              <a:t>foundation of teamwork</a:t>
            </a:r>
            <a:r>
              <a:rPr lang="en-US" sz="2800" dirty="0">
                <a:latin typeface="Arial Rounded MT Bold" panose="020F0704030504030204" pitchFamily="34" charset="0"/>
              </a:rPr>
              <a:t>.  </a:t>
            </a:r>
          </a:p>
          <a:p>
            <a:r>
              <a:rPr lang="en-US" sz="2800" dirty="0"/>
              <a:t>To </a:t>
            </a:r>
            <a:r>
              <a:rPr lang="en-US" sz="2800" b="1" dirty="0"/>
              <a:t>build</a:t>
            </a:r>
            <a:r>
              <a:rPr lang="en-US" sz="2800" dirty="0"/>
              <a:t> trust, practice vulnerability and follow through with what you promise to do. </a:t>
            </a:r>
          </a:p>
          <a:p>
            <a:r>
              <a:rPr lang="en-US" sz="2800" dirty="0"/>
              <a:t>Closed-mindedness, deceit, and social loafing </a:t>
            </a:r>
            <a:r>
              <a:rPr lang="en-US" sz="2800" b="1" dirty="0"/>
              <a:t>kill</a:t>
            </a:r>
            <a:r>
              <a:rPr lang="en-US" sz="2800" dirty="0"/>
              <a:t> trust.  </a:t>
            </a:r>
          </a:p>
        </p:txBody>
      </p:sp>
    </p:spTree>
    <p:extLst>
      <p:ext uri="{BB962C8B-B14F-4D97-AF65-F5344CB8AC3E}">
        <p14:creationId xmlns:p14="http://schemas.microsoft.com/office/powerpoint/2010/main" val="1877574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273" y="365760"/>
            <a:ext cx="10123239" cy="1325562"/>
          </a:xfrm>
        </p:spPr>
        <p:txBody>
          <a:bodyPr/>
          <a:lstStyle/>
          <a:p>
            <a:r>
              <a:rPr lang="en-US" dirty="0"/>
              <a:t>2.  Get Organized </a:t>
            </a:r>
          </a:p>
        </p:txBody>
      </p:sp>
      <p:sp>
        <p:nvSpPr>
          <p:cNvPr id="3" name="Content Placeholder 2"/>
          <p:cNvSpPr>
            <a:spLocks noGrp="1"/>
          </p:cNvSpPr>
          <p:nvPr>
            <p:ph sz="half" idx="1"/>
          </p:nvPr>
        </p:nvSpPr>
        <p:spPr>
          <a:xfrm>
            <a:off x="1261872" y="1828800"/>
            <a:ext cx="3961292" cy="4737697"/>
          </a:xfrm>
        </p:spPr>
        <p:txBody>
          <a:bodyPr>
            <a:normAutofit/>
          </a:bodyPr>
          <a:lstStyle/>
          <a:p>
            <a:pPr marL="0" indent="0" algn="ctr">
              <a:lnSpc>
                <a:spcPct val="150000"/>
              </a:lnSpc>
              <a:buNone/>
            </a:pPr>
            <a:r>
              <a:rPr lang="en-US" sz="3200" dirty="0">
                <a:latin typeface="Arial Rounded MT Bold" panose="020F0704030504030204" pitchFamily="34" charset="0"/>
              </a:rPr>
              <a:t>Getting organized shows that </a:t>
            </a:r>
            <a:r>
              <a:rPr lang="en-US" sz="3200" u="sng" dirty="0">
                <a:latin typeface="Arial Rounded MT Bold" panose="020F0704030504030204" pitchFamily="34" charset="0"/>
              </a:rPr>
              <a:t>you want to be a team</a:t>
            </a:r>
            <a:r>
              <a:rPr lang="en-US" sz="3200" dirty="0">
                <a:latin typeface="Arial Rounded MT Bold" panose="020F0704030504030204" pitchFamily="34" charset="0"/>
              </a:rPr>
              <a:t>. </a:t>
            </a:r>
          </a:p>
          <a:p>
            <a:pPr marL="0" indent="0">
              <a:buNone/>
            </a:pPr>
            <a:endParaRPr lang="en-US" sz="2400" dirty="0"/>
          </a:p>
        </p:txBody>
      </p:sp>
      <p:sp>
        <p:nvSpPr>
          <p:cNvPr id="4" name="Content Placeholder 3"/>
          <p:cNvSpPr>
            <a:spLocks noGrp="1"/>
          </p:cNvSpPr>
          <p:nvPr>
            <p:ph sz="half" idx="2"/>
          </p:nvPr>
        </p:nvSpPr>
        <p:spPr>
          <a:xfrm>
            <a:off x="5652655" y="1828800"/>
            <a:ext cx="4954385" cy="4351337"/>
          </a:xfrm>
        </p:spPr>
        <p:txBody>
          <a:bodyPr>
            <a:normAutofit/>
          </a:bodyPr>
          <a:lstStyle/>
          <a:p>
            <a:r>
              <a:rPr lang="en-US" sz="2800" dirty="0"/>
              <a:t>To </a:t>
            </a:r>
            <a:r>
              <a:rPr lang="en-US" sz="2800" b="1" dirty="0"/>
              <a:t>get organized, </a:t>
            </a:r>
            <a:r>
              <a:rPr lang="en-US" sz="2800" dirty="0"/>
              <a:t>draft a </a:t>
            </a:r>
            <a:r>
              <a:rPr lang="en-US" sz="2800" dirty="0">
                <a:solidFill>
                  <a:srgbClr val="FF0000"/>
                </a:solidFill>
              </a:rPr>
              <a:t>team charter</a:t>
            </a:r>
            <a:r>
              <a:rPr lang="en-US" sz="2800" dirty="0"/>
              <a:t>:</a:t>
            </a:r>
            <a:endParaRPr lang="en-US" sz="2800" b="1" dirty="0"/>
          </a:p>
          <a:p>
            <a:pPr lvl="1"/>
            <a:r>
              <a:rPr lang="en-US" sz="2800" dirty="0"/>
              <a:t>Team Purpose &amp; Goals</a:t>
            </a:r>
          </a:p>
          <a:p>
            <a:pPr lvl="1"/>
            <a:r>
              <a:rPr lang="en-US" sz="2800" dirty="0"/>
              <a:t>Roles &amp; Responsibilities</a:t>
            </a:r>
          </a:p>
          <a:p>
            <a:pPr lvl="1"/>
            <a:r>
              <a:rPr lang="en-US" sz="2800" dirty="0"/>
              <a:t>Team Norms </a:t>
            </a:r>
          </a:p>
          <a:p>
            <a:pPr lvl="1"/>
            <a:r>
              <a:rPr lang="en-US" sz="2800" dirty="0"/>
              <a:t>Communication Protocol</a:t>
            </a:r>
          </a:p>
          <a:p>
            <a:r>
              <a:rPr lang="en-US" sz="2800" dirty="0"/>
              <a:t>Research these on your own to learn more and find templates</a:t>
            </a:r>
          </a:p>
          <a:p>
            <a:endParaRPr lang="en-US" dirty="0"/>
          </a:p>
        </p:txBody>
      </p:sp>
    </p:spTree>
    <p:extLst>
      <p:ext uri="{BB962C8B-B14F-4D97-AF65-F5344CB8AC3E}">
        <p14:creationId xmlns:p14="http://schemas.microsoft.com/office/powerpoint/2010/main" val="888182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fade">
                                      <p:cBhvr>
                                        <p:cTn id="19" dur="500"/>
                                        <p:tgtEl>
                                          <p:spTgt spid="4">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4">
                                            <p:txEl>
                                              <p:pRg st="5" end="5"/>
                                            </p:txEl>
                                          </p:spTgt>
                                        </p:tgtEl>
                                        <p:attrNameLst>
                                          <p:attrName>style.visibility</p:attrName>
                                        </p:attrNameLst>
                                      </p:cBhvr>
                                      <p:to>
                                        <p:strVal val="visible"/>
                                      </p:to>
                                    </p:set>
                                    <p:animEffect transition="in" filter="fade">
                                      <p:cBhvr>
                                        <p:cTn id="24"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l="26952" r="13726" b="-1"/>
          <a:stretch/>
        </p:blipFill>
        <p:spPr>
          <a:xfrm>
            <a:off x="6096000" y="10"/>
            <a:ext cx="6094799" cy="6857990"/>
          </a:xfrm>
          <a:prstGeom prst="rect">
            <a:avLst/>
          </a:prstGeom>
        </p:spPr>
      </p:pic>
      <p:sp>
        <p:nvSpPr>
          <p:cNvPr id="2" name="Title 1"/>
          <p:cNvSpPr>
            <a:spLocks noGrp="1"/>
          </p:cNvSpPr>
          <p:nvPr>
            <p:ph type="title"/>
          </p:nvPr>
        </p:nvSpPr>
        <p:spPr>
          <a:xfrm>
            <a:off x="663994" y="503238"/>
            <a:ext cx="4960951" cy="1325562"/>
          </a:xfrm>
        </p:spPr>
        <p:txBody>
          <a:bodyPr vert="horz" lIns="91440" tIns="45720" rIns="91440" bIns="45720" rtlCol="0" anchor="b">
            <a:normAutofit/>
          </a:bodyPr>
          <a:lstStyle/>
          <a:p>
            <a:r>
              <a:rPr lang="en-US" dirty="0"/>
              <a:t>3.  Open Communication</a:t>
            </a:r>
          </a:p>
        </p:txBody>
      </p:sp>
      <p:sp>
        <p:nvSpPr>
          <p:cNvPr id="3" name="Content Placeholder 2"/>
          <p:cNvSpPr>
            <a:spLocks noGrp="1"/>
          </p:cNvSpPr>
          <p:nvPr>
            <p:ph sz="half" idx="1"/>
          </p:nvPr>
        </p:nvSpPr>
        <p:spPr>
          <a:xfrm>
            <a:off x="632273" y="1932203"/>
            <a:ext cx="5089653" cy="4690270"/>
          </a:xfrm>
        </p:spPr>
        <p:txBody>
          <a:bodyPr vert="horz" lIns="91440" tIns="45720" rIns="91440" bIns="45720" rtlCol="0">
            <a:noAutofit/>
          </a:bodyPr>
          <a:lstStyle/>
          <a:p>
            <a:pPr marL="0" indent="0" algn="ctr">
              <a:buNone/>
            </a:pPr>
            <a:r>
              <a:rPr lang="en-US" sz="2800" dirty="0">
                <a:latin typeface="Arial Rounded MT Bold" panose="020F0704030504030204" pitchFamily="34" charset="0"/>
              </a:rPr>
              <a:t>Open communication </a:t>
            </a:r>
            <a:r>
              <a:rPr lang="en-US" sz="2800" u="sng" dirty="0">
                <a:latin typeface="Arial Rounded MT Bold" panose="020F0704030504030204" pitchFamily="34" charset="0"/>
              </a:rPr>
              <a:t>prevents problems and reveals solutions</a:t>
            </a:r>
            <a:r>
              <a:rPr lang="en-US" sz="2800" dirty="0">
                <a:latin typeface="Arial Rounded MT Bold" panose="020F0704030504030204" pitchFamily="34" charset="0"/>
              </a:rPr>
              <a:t>.  </a:t>
            </a:r>
          </a:p>
          <a:p>
            <a:r>
              <a:rPr lang="en-US" sz="2800" dirty="0"/>
              <a:t>To </a:t>
            </a:r>
            <a:r>
              <a:rPr lang="en-US" sz="2800" b="1" dirty="0"/>
              <a:t>build</a:t>
            </a:r>
            <a:r>
              <a:rPr lang="en-US" sz="2800" dirty="0"/>
              <a:t> open communication: be clear, but kind. </a:t>
            </a:r>
          </a:p>
          <a:p>
            <a:r>
              <a:rPr lang="en-US" sz="2800" dirty="0"/>
              <a:t>“Openness” isn’t necessarily aggressive honesty, venting, or gossiping; </a:t>
            </a:r>
            <a:r>
              <a:rPr lang="en-US" sz="2800" b="1" dirty="0"/>
              <a:t>avoid</a:t>
            </a:r>
            <a:r>
              <a:rPr lang="en-US" sz="2800" dirty="0"/>
              <a:t> these.  </a:t>
            </a:r>
          </a:p>
        </p:txBody>
      </p:sp>
    </p:spTree>
    <p:extLst>
      <p:ext uri="{BB962C8B-B14F-4D97-AF65-F5344CB8AC3E}">
        <p14:creationId xmlns:p14="http://schemas.microsoft.com/office/powerpoint/2010/main" val="3214997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Reflect (1-2 minutes)</a:t>
            </a:r>
          </a:p>
        </p:txBody>
      </p:sp>
      <p:sp>
        <p:nvSpPr>
          <p:cNvPr id="5" name="Content Placeholder 4"/>
          <p:cNvSpPr>
            <a:spLocks noGrp="1"/>
          </p:cNvSpPr>
          <p:nvPr>
            <p:ph sz="half" idx="1"/>
          </p:nvPr>
        </p:nvSpPr>
        <p:spPr/>
        <p:txBody>
          <a:bodyPr>
            <a:normAutofit/>
          </a:bodyPr>
          <a:lstStyle/>
          <a:p>
            <a:pPr marL="0" indent="0">
              <a:lnSpc>
                <a:spcPct val="150000"/>
              </a:lnSpc>
              <a:buNone/>
            </a:pPr>
            <a:r>
              <a:rPr lang="en-US" sz="2400" dirty="0"/>
              <a:t>With a neighbor, quickly discuss your </a:t>
            </a:r>
            <a:r>
              <a:rPr lang="en-US" sz="2400" dirty="0">
                <a:solidFill>
                  <a:srgbClr val="FF0000"/>
                </a:solidFill>
              </a:rPr>
              <a:t>favorite aspect </a:t>
            </a:r>
            <a:r>
              <a:rPr lang="en-US" sz="2400" dirty="0"/>
              <a:t>of what we just discussed. </a:t>
            </a:r>
          </a:p>
          <a:p>
            <a:endParaRPr lang="en-US" sz="1600" dirty="0"/>
          </a:p>
        </p:txBody>
      </p:sp>
      <p:sp>
        <p:nvSpPr>
          <p:cNvPr id="6" name="Content Placeholder 5"/>
          <p:cNvSpPr>
            <a:spLocks noGrp="1"/>
          </p:cNvSpPr>
          <p:nvPr>
            <p:ph sz="half" idx="2"/>
          </p:nvPr>
        </p:nvSpPr>
        <p:spPr/>
        <p:txBody>
          <a:bodyPr/>
          <a:lstStyle/>
          <a:p>
            <a:pPr marL="0" indent="0">
              <a:buNone/>
            </a:pPr>
            <a:r>
              <a:rPr lang="en-US" sz="2400" dirty="0"/>
              <a:t>Prompts: </a:t>
            </a:r>
          </a:p>
          <a:p>
            <a:r>
              <a:rPr lang="en-US" sz="2400" dirty="0"/>
              <a:t>Anything that you hadn’t thought about before? </a:t>
            </a:r>
          </a:p>
          <a:p>
            <a:r>
              <a:rPr lang="en-US" sz="2400" dirty="0"/>
              <a:t>Any ideas of your own?  </a:t>
            </a:r>
          </a:p>
          <a:p>
            <a:r>
              <a:rPr lang="en-US" sz="2400" dirty="0"/>
              <a:t>Anything you don’t agree with?</a:t>
            </a:r>
          </a:p>
          <a:p>
            <a:endParaRPr lang="en-US" dirty="0"/>
          </a:p>
        </p:txBody>
      </p:sp>
    </p:spTree>
    <p:extLst>
      <p:ext uri="{BB962C8B-B14F-4D97-AF65-F5344CB8AC3E}">
        <p14:creationId xmlns:p14="http://schemas.microsoft.com/office/powerpoint/2010/main" val="3054122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Outcomes </a:t>
            </a:r>
          </a:p>
        </p:txBody>
      </p:sp>
      <p:sp>
        <p:nvSpPr>
          <p:cNvPr id="3" name="Content Placeholder 2"/>
          <p:cNvSpPr>
            <a:spLocks noGrp="1"/>
          </p:cNvSpPr>
          <p:nvPr>
            <p:ph idx="1"/>
          </p:nvPr>
        </p:nvSpPr>
        <p:spPr>
          <a:xfrm>
            <a:off x="1261872" y="1828800"/>
            <a:ext cx="8931540" cy="4351337"/>
          </a:xfrm>
        </p:spPr>
        <p:txBody>
          <a:bodyPr>
            <a:normAutofit/>
          </a:bodyPr>
          <a:lstStyle/>
          <a:p>
            <a:pPr marL="342900" indent="-342900">
              <a:buFont typeface="+mj-lt"/>
              <a:buAutoNum type="arabicPeriod"/>
            </a:pPr>
            <a:r>
              <a:rPr lang="en-US" sz="2800" dirty="0"/>
              <a:t>Discuss the </a:t>
            </a:r>
            <a:r>
              <a:rPr lang="en-US" sz="2800" dirty="0">
                <a:solidFill>
                  <a:srgbClr val="FF0000"/>
                </a:solidFill>
              </a:rPr>
              <a:t>importance of teams</a:t>
            </a:r>
            <a:endParaRPr lang="en-US" sz="3600" dirty="0">
              <a:solidFill>
                <a:srgbClr val="FF0000"/>
              </a:solidFill>
            </a:endParaRPr>
          </a:p>
          <a:p>
            <a:pPr marL="342900" indent="-342900">
              <a:buFont typeface="+mj-lt"/>
              <a:buAutoNum type="arabicPeriod"/>
            </a:pPr>
            <a:endParaRPr lang="en-US" sz="1200" dirty="0"/>
          </a:p>
          <a:p>
            <a:pPr marL="342900" indent="-342900">
              <a:buFont typeface="+mj-lt"/>
              <a:buAutoNum type="arabicPeriod"/>
            </a:pPr>
            <a:r>
              <a:rPr lang="en-US" sz="2800" dirty="0"/>
              <a:t>Watch </a:t>
            </a:r>
            <a:r>
              <a:rPr lang="en-US" sz="2800" b="1" dirty="0"/>
              <a:t>examples</a:t>
            </a:r>
            <a:r>
              <a:rPr lang="en-US" sz="2800" dirty="0"/>
              <a:t> of </a:t>
            </a:r>
            <a:r>
              <a:rPr lang="en-US" sz="2800" dirty="0">
                <a:solidFill>
                  <a:srgbClr val="FF0000"/>
                </a:solidFill>
              </a:rPr>
              <a:t>great teams in action</a:t>
            </a:r>
          </a:p>
          <a:p>
            <a:pPr marL="342900" indent="-342900">
              <a:buFont typeface="+mj-lt"/>
              <a:buAutoNum type="arabicPeriod"/>
            </a:pPr>
            <a:endParaRPr lang="en-US" sz="1200" b="1" dirty="0">
              <a:solidFill>
                <a:srgbClr val="FF0000"/>
              </a:solidFill>
            </a:endParaRPr>
          </a:p>
          <a:p>
            <a:pPr marL="342900" indent="-342900">
              <a:buFont typeface="+mj-lt"/>
              <a:buAutoNum type="arabicPeriod"/>
            </a:pPr>
            <a:r>
              <a:rPr lang="en-US" sz="2800" dirty="0"/>
              <a:t>Identify </a:t>
            </a:r>
            <a:r>
              <a:rPr lang="en-US" sz="2800" dirty="0">
                <a:solidFill>
                  <a:srgbClr val="FF0000"/>
                </a:solidFill>
              </a:rPr>
              <a:t>best practices </a:t>
            </a:r>
            <a:r>
              <a:rPr lang="en-US" sz="2800" dirty="0"/>
              <a:t>in </a:t>
            </a:r>
            <a:r>
              <a:rPr lang="en-US" sz="2800" b="1" dirty="0"/>
              <a:t>teamwork</a:t>
            </a:r>
            <a:r>
              <a:rPr lang="en-US" sz="2800" dirty="0"/>
              <a:t> </a:t>
            </a:r>
          </a:p>
          <a:p>
            <a:pPr marL="342900" indent="-342900">
              <a:buFont typeface="+mj-lt"/>
              <a:buAutoNum type="arabicPeriod"/>
            </a:pPr>
            <a:endParaRPr lang="en-US" sz="1200" dirty="0"/>
          </a:p>
          <a:p>
            <a:pPr marL="342900" indent="-342900">
              <a:buFont typeface="+mj-lt"/>
              <a:buAutoNum type="arabicPeriod"/>
            </a:pPr>
            <a:r>
              <a:rPr lang="en-US" sz="2800" dirty="0"/>
              <a:t>Participate in </a:t>
            </a:r>
            <a:r>
              <a:rPr lang="en-US" sz="2800" b="1" dirty="0"/>
              <a:t>Paper Tower </a:t>
            </a:r>
            <a:r>
              <a:rPr lang="en-US" sz="2800" dirty="0"/>
              <a:t>exercise</a:t>
            </a:r>
          </a:p>
        </p:txBody>
      </p:sp>
    </p:spTree>
    <p:extLst>
      <p:ext uri="{BB962C8B-B14F-4D97-AF65-F5344CB8AC3E}">
        <p14:creationId xmlns:p14="http://schemas.microsoft.com/office/powerpoint/2010/main" val="474426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0" y="-785994"/>
            <a:ext cx="12192000" cy="8132322"/>
          </a:xfrm>
          <a:prstGeom prst="rect">
            <a:avLst/>
          </a:prstGeom>
        </p:spPr>
      </p:pic>
      <p:sp>
        <p:nvSpPr>
          <p:cNvPr id="2" name="Title 1"/>
          <p:cNvSpPr>
            <a:spLocks noGrp="1"/>
          </p:cNvSpPr>
          <p:nvPr>
            <p:ph type="title"/>
          </p:nvPr>
        </p:nvSpPr>
        <p:spPr/>
        <p:txBody>
          <a:bodyPr/>
          <a:lstStyle/>
          <a:p>
            <a:r>
              <a:rPr lang="en-US" dirty="0">
                <a:solidFill>
                  <a:schemeClr val="bg1"/>
                </a:solidFill>
                <a:latin typeface="Arial Rounded MT Bold" panose="020F0704030504030204" pitchFamily="34" charset="0"/>
              </a:rPr>
              <a:t>Take-away</a:t>
            </a:r>
          </a:p>
        </p:txBody>
      </p:sp>
      <p:sp>
        <p:nvSpPr>
          <p:cNvPr id="3" name="Content Placeholder 2"/>
          <p:cNvSpPr>
            <a:spLocks noGrp="1"/>
          </p:cNvSpPr>
          <p:nvPr>
            <p:ph sz="half" idx="1"/>
          </p:nvPr>
        </p:nvSpPr>
        <p:spPr>
          <a:xfrm>
            <a:off x="5113434" y="623455"/>
            <a:ext cx="6358129" cy="1482436"/>
          </a:xfrm>
        </p:spPr>
        <p:txBody>
          <a:bodyPr>
            <a:normAutofit/>
          </a:bodyPr>
          <a:lstStyle/>
          <a:p>
            <a:endParaRPr lang="en-US" sz="2400" dirty="0"/>
          </a:p>
          <a:p>
            <a:pPr marL="0" indent="0">
              <a:buNone/>
            </a:pPr>
            <a:r>
              <a:rPr lang="en-US" sz="2400" dirty="0">
                <a:solidFill>
                  <a:schemeClr val="bg1"/>
                </a:solidFill>
                <a:latin typeface="Arial Rounded MT Bold" panose="020F0704030504030204" pitchFamily="34" charset="0"/>
              </a:rPr>
              <a:t>Teamwork isn’t an accident; there are </a:t>
            </a:r>
            <a:r>
              <a:rPr lang="en-US" sz="2400" b="1" dirty="0">
                <a:solidFill>
                  <a:schemeClr val="bg1"/>
                </a:solidFill>
                <a:latin typeface="Arial Rounded MT Bold" panose="020F0704030504030204" pitchFamily="34" charset="0"/>
              </a:rPr>
              <a:t>specific ways </a:t>
            </a:r>
            <a:r>
              <a:rPr lang="en-US" sz="2400" dirty="0">
                <a:solidFill>
                  <a:schemeClr val="bg1"/>
                </a:solidFill>
                <a:latin typeface="Arial Rounded MT Bold" panose="020F0704030504030204" pitchFamily="34" charset="0"/>
              </a:rPr>
              <a:t>to improve your teams.  </a:t>
            </a:r>
          </a:p>
          <a:p>
            <a:endParaRPr lang="en-US" sz="2400" dirty="0"/>
          </a:p>
        </p:txBody>
      </p:sp>
      <p:sp>
        <p:nvSpPr>
          <p:cNvPr id="4" name="Content Placeholder 3"/>
          <p:cNvSpPr>
            <a:spLocks noGrp="1"/>
          </p:cNvSpPr>
          <p:nvPr>
            <p:ph sz="half" idx="2"/>
          </p:nvPr>
        </p:nvSpPr>
        <p:spPr>
          <a:xfrm>
            <a:off x="6126480" y="5250873"/>
            <a:ext cx="4480560" cy="929264"/>
          </a:xfrm>
        </p:spPr>
        <p:txBody>
          <a:bodyPr/>
          <a:lstStyle/>
          <a:p>
            <a:r>
              <a:rPr lang="en-US" dirty="0">
                <a:solidFill>
                  <a:schemeClr val="bg1"/>
                </a:solidFill>
                <a:latin typeface="Arial Rounded MT Bold" panose="020F0704030504030204" pitchFamily="34" charset="0"/>
              </a:rPr>
              <a:t>Continue to look for best practices and you will find them!</a:t>
            </a:r>
          </a:p>
          <a:p>
            <a:endParaRPr lang="en-US" dirty="0"/>
          </a:p>
        </p:txBody>
      </p:sp>
    </p:spTree>
    <p:extLst>
      <p:ext uri="{BB962C8B-B14F-4D97-AF65-F5344CB8AC3E}">
        <p14:creationId xmlns:p14="http://schemas.microsoft.com/office/powerpoint/2010/main" val="2506183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Paper Tower Exercise</a:t>
            </a:r>
          </a:p>
        </p:txBody>
      </p:sp>
      <p:sp>
        <p:nvSpPr>
          <p:cNvPr id="3" name="Text Placeholder 2"/>
          <p:cNvSpPr>
            <a:spLocks noGrp="1"/>
          </p:cNvSpPr>
          <p:nvPr>
            <p:ph type="body" idx="1"/>
          </p:nvPr>
        </p:nvSpPr>
        <p:spPr/>
        <p:txBody>
          <a:bodyPr/>
          <a:lstStyle/>
          <a:p>
            <a:r>
              <a:rPr lang="en-US" dirty="0"/>
              <a:t>ACME Seminar</a:t>
            </a:r>
          </a:p>
          <a:p>
            <a:endParaRPr lang="en-US" dirty="0"/>
          </a:p>
        </p:txBody>
      </p:sp>
    </p:spTree>
    <p:extLst>
      <p:ext uri="{BB962C8B-B14F-4D97-AF65-F5344CB8AC3E}">
        <p14:creationId xmlns:p14="http://schemas.microsoft.com/office/powerpoint/2010/main" val="3849192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Application</a:t>
            </a:r>
          </a:p>
        </p:txBody>
      </p:sp>
      <p:sp>
        <p:nvSpPr>
          <p:cNvPr id="5" name="Content Placeholder 4"/>
          <p:cNvSpPr>
            <a:spLocks noGrp="1"/>
          </p:cNvSpPr>
          <p:nvPr>
            <p:ph sz="half" idx="1"/>
          </p:nvPr>
        </p:nvSpPr>
        <p:spPr>
          <a:xfrm>
            <a:off x="1261871" y="1828800"/>
            <a:ext cx="8976637" cy="4351337"/>
          </a:xfrm>
        </p:spPr>
        <p:txBody>
          <a:bodyPr>
            <a:normAutofit/>
          </a:bodyPr>
          <a:lstStyle/>
          <a:p>
            <a:pPr marL="0" indent="0" algn="ctr">
              <a:lnSpc>
                <a:spcPct val="150000"/>
              </a:lnSpc>
              <a:buNone/>
            </a:pPr>
            <a:r>
              <a:rPr lang="en-US" sz="2400" dirty="0"/>
              <a:t>The best way to learn teamwork is to practice it.  </a:t>
            </a:r>
          </a:p>
          <a:p>
            <a:pPr marL="0" indent="0" algn="ctr">
              <a:lnSpc>
                <a:spcPct val="150000"/>
              </a:lnSpc>
              <a:buNone/>
            </a:pPr>
            <a:r>
              <a:rPr lang="en-US" sz="2400" dirty="0"/>
              <a:t>Time for some application of the things we’ve discussed. </a:t>
            </a:r>
          </a:p>
          <a:p>
            <a:pPr marL="0" indent="0" algn="ctr">
              <a:lnSpc>
                <a:spcPct val="150000"/>
              </a:lnSpc>
              <a:buNone/>
            </a:pPr>
            <a:r>
              <a:rPr lang="en-US" sz="2400" dirty="0"/>
              <a:t>It’s time for the</a:t>
            </a:r>
            <a:r>
              <a:rPr lang="en-US" sz="2400" b="1" dirty="0"/>
              <a:t> Paper Tower Exercise!</a:t>
            </a:r>
            <a:r>
              <a:rPr lang="en-US" sz="2400" dirty="0"/>
              <a:t> </a:t>
            </a:r>
          </a:p>
        </p:txBody>
      </p:sp>
    </p:spTree>
    <p:extLst>
      <p:ext uri="{BB962C8B-B14F-4D97-AF65-F5344CB8AC3E}">
        <p14:creationId xmlns:p14="http://schemas.microsoft.com/office/powerpoint/2010/main" val="3956471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p:cNvSpPr>
            <a:spLocks noGrp="1"/>
          </p:cNvSpPr>
          <p:nvPr>
            <p:ph type="title"/>
          </p:nvPr>
        </p:nvSpPr>
        <p:spPr>
          <a:xfrm>
            <a:off x="533911" y="463950"/>
            <a:ext cx="10119892" cy="5630004"/>
          </a:xfrm>
        </p:spPr>
        <p:txBody>
          <a:bodyPr>
            <a:normAutofit/>
          </a:bodyPr>
          <a:lstStyle/>
          <a:p>
            <a:pPr algn="ctr"/>
            <a:r>
              <a:rPr lang="en-US" sz="6000" b="1" dirty="0"/>
              <a:t>Instructor</a:t>
            </a:r>
            <a:r>
              <a:rPr lang="en-US" sz="6000" dirty="0"/>
              <a:t>: </a:t>
            </a:r>
            <a:br>
              <a:rPr lang="en-US" sz="6000" dirty="0"/>
            </a:br>
            <a:br>
              <a:rPr lang="en-US" sz="6000" dirty="0"/>
            </a:br>
            <a:r>
              <a:rPr lang="en-US" sz="6000" dirty="0"/>
              <a:t>1.  </a:t>
            </a:r>
            <a:r>
              <a:rPr lang="en-US" sz="4800" dirty="0"/>
              <a:t>Divide class into groups of </a:t>
            </a:r>
            <a:r>
              <a:rPr lang="en-US" sz="4800" dirty="0">
                <a:solidFill>
                  <a:srgbClr val="FF0000"/>
                </a:solidFill>
              </a:rPr>
              <a:t>4-5</a:t>
            </a:r>
            <a:br>
              <a:rPr lang="en-US" sz="4800" dirty="0">
                <a:solidFill>
                  <a:srgbClr val="FF0000"/>
                </a:solidFill>
              </a:rPr>
            </a:br>
            <a:r>
              <a:rPr lang="en-US" sz="4800" dirty="0"/>
              <a:t>2.  Assign specific </a:t>
            </a:r>
            <a:r>
              <a:rPr lang="en-US" sz="4800" dirty="0">
                <a:solidFill>
                  <a:srgbClr val="FF0000"/>
                </a:solidFill>
              </a:rPr>
              <a:t>areas</a:t>
            </a:r>
            <a:r>
              <a:rPr lang="en-US" sz="4800" dirty="0"/>
              <a:t> throughout the classroom to each group</a:t>
            </a:r>
            <a:br>
              <a:rPr lang="en-US" sz="4800" dirty="0"/>
            </a:br>
            <a:endParaRPr lang="en-US" sz="6000" dirty="0"/>
          </a:p>
        </p:txBody>
      </p:sp>
    </p:spTree>
    <p:extLst>
      <p:ext uri="{BB962C8B-B14F-4D97-AF65-F5344CB8AC3E}">
        <p14:creationId xmlns:p14="http://schemas.microsoft.com/office/powerpoint/2010/main" val="10208009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Pre-work (3-5 minutes)</a:t>
            </a:r>
          </a:p>
        </p:txBody>
      </p:sp>
      <p:sp>
        <p:nvSpPr>
          <p:cNvPr id="3" name="Content Placeholder 2"/>
          <p:cNvSpPr>
            <a:spLocks noGrp="1"/>
          </p:cNvSpPr>
          <p:nvPr>
            <p:ph idx="1"/>
          </p:nvPr>
        </p:nvSpPr>
        <p:spPr>
          <a:xfrm>
            <a:off x="1261871" y="1828800"/>
            <a:ext cx="9502273" cy="4351337"/>
          </a:xfrm>
        </p:spPr>
        <p:txBody>
          <a:bodyPr>
            <a:normAutofit/>
          </a:bodyPr>
          <a:lstStyle/>
          <a:p>
            <a:r>
              <a:rPr lang="en-US" sz="2800" dirty="0"/>
              <a:t>Quickly come up with a team name  </a:t>
            </a:r>
            <a:r>
              <a:rPr lang="en-US" sz="2400" i="1" dirty="0">
                <a:solidFill>
                  <a:srgbClr val="FF0000"/>
                </a:solidFill>
              </a:rPr>
              <a:t>(yes, this is required)</a:t>
            </a:r>
            <a:endParaRPr lang="en-US" sz="2800" dirty="0">
              <a:solidFill>
                <a:srgbClr val="FF0000"/>
              </a:solidFill>
            </a:endParaRPr>
          </a:p>
          <a:p>
            <a:pPr lvl="1"/>
            <a:r>
              <a:rPr lang="en-US" sz="2400" i="1" dirty="0"/>
              <a:t>Gotta Have Blue Hair</a:t>
            </a:r>
            <a:r>
              <a:rPr lang="en-US" sz="2400" dirty="0"/>
              <a:t>, </a:t>
            </a:r>
            <a:r>
              <a:rPr lang="en-US" sz="2400" i="1" dirty="0"/>
              <a:t>DudeMen</a:t>
            </a:r>
            <a:r>
              <a:rPr lang="en-US" sz="2400" dirty="0"/>
              <a:t>, </a:t>
            </a:r>
            <a:r>
              <a:rPr lang="en-US" sz="2400" i="1" dirty="0"/>
              <a:t>Paper People Eaters</a:t>
            </a:r>
            <a:r>
              <a:rPr lang="en-US" sz="2400" dirty="0"/>
              <a:t>, etc.</a:t>
            </a:r>
          </a:p>
          <a:p>
            <a:r>
              <a:rPr lang="en-US" sz="2800" dirty="0"/>
              <a:t>Assign team roles  </a:t>
            </a:r>
            <a:r>
              <a:rPr lang="en-US" sz="2400" i="1" dirty="0">
                <a:solidFill>
                  <a:srgbClr val="FF0000"/>
                </a:solidFill>
              </a:rPr>
              <a:t>(if you have 4 people, forego one of these)</a:t>
            </a:r>
            <a:endParaRPr lang="en-US" sz="2400" dirty="0">
              <a:solidFill>
                <a:srgbClr val="FF0000"/>
              </a:solidFill>
            </a:endParaRPr>
          </a:p>
          <a:p>
            <a:pPr marL="788670" lvl="1" indent="-514350">
              <a:buFont typeface="+mj-lt"/>
              <a:buAutoNum type="arabicPeriod"/>
            </a:pPr>
            <a:r>
              <a:rPr lang="en-US" sz="2400" dirty="0"/>
              <a:t>Team Lead</a:t>
            </a:r>
          </a:p>
          <a:p>
            <a:pPr marL="788670" lvl="1" indent="-514350">
              <a:buFont typeface="+mj-lt"/>
              <a:buAutoNum type="arabicPeriod"/>
            </a:pPr>
            <a:r>
              <a:rPr lang="en-US" sz="2400" dirty="0"/>
              <a:t>Director of Construction</a:t>
            </a:r>
          </a:p>
          <a:p>
            <a:pPr marL="788670" lvl="1" indent="-514350">
              <a:buFont typeface="+mj-lt"/>
              <a:buAutoNum type="arabicPeriod"/>
            </a:pPr>
            <a:r>
              <a:rPr lang="en-US" sz="2400" dirty="0"/>
              <a:t>Materials Liaison</a:t>
            </a:r>
          </a:p>
          <a:p>
            <a:pPr marL="788670" lvl="1" indent="-514350">
              <a:buFont typeface="+mj-lt"/>
              <a:buAutoNum type="arabicPeriod"/>
            </a:pPr>
            <a:r>
              <a:rPr lang="en-US" sz="2400" dirty="0"/>
              <a:t>Strategic Planner </a:t>
            </a:r>
          </a:p>
          <a:p>
            <a:pPr marL="788670" lvl="1" indent="-514350">
              <a:buFont typeface="+mj-lt"/>
              <a:buAutoNum type="arabicPeriod"/>
            </a:pPr>
            <a:r>
              <a:rPr lang="en-US" sz="2400" dirty="0"/>
              <a:t>Principal Builder </a:t>
            </a:r>
          </a:p>
          <a:p>
            <a:pPr lvl="1"/>
            <a:endParaRPr lang="en-US" sz="2400" dirty="0"/>
          </a:p>
        </p:txBody>
      </p:sp>
    </p:spTree>
    <p:extLst>
      <p:ext uri="{BB962C8B-B14F-4D97-AF65-F5344CB8AC3E}">
        <p14:creationId xmlns:p14="http://schemas.microsoft.com/office/powerpoint/2010/main" val="3852196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the </a:t>
            </a:r>
            <a:r>
              <a:rPr lang="en-US" b="1" dirty="0"/>
              <a:t>Paper Tower</a:t>
            </a:r>
            <a:endParaRPr lang="en-US" dirty="0"/>
          </a:p>
        </p:txBody>
      </p:sp>
      <p:sp>
        <p:nvSpPr>
          <p:cNvPr id="3" name="Content Placeholder 2"/>
          <p:cNvSpPr>
            <a:spLocks noGrp="1"/>
          </p:cNvSpPr>
          <p:nvPr>
            <p:ph idx="1"/>
          </p:nvPr>
        </p:nvSpPr>
        <p:spPr>
          <a:xfrm>
            <a:off x="1261872" y="1828800"/>
            <a:ext cx="9385672" cy="4664054"/>
          </a:xfrm>
        </p:spPr>
        <p:txBody>
          <a:bodyPr>
            <a:normAutofit/>
          </a:bodyPr>
          <a:lstStyle/>
          <a:p>
            <a:pPr marL="0" indent="0">
              <a:buNone/>
            </a:pPr>
            <a:r>
              <a:rPr lang="en-US" sz="2800" dirty="0"/>
              <a:t>Instructions: </a:t>
            </a:r>
          </a:p>
          <a:p>
            <a:pPr marL="0" indent="0">
              <a:buNone/>
            </a:pPr>
            <a:r>
              <a:rPr lang="en-US" sz="2800" dirty="0"/>
              <a:t>In your teams, </a:t>
            </a:r>
            <a:r>
              <a:rPr lang="en-US" sz="2800" b="1" dirty="0"/>
              <a:t>build the tallest tower</a:t>
            </a:r>
            <a:r>
              <a:rPr lang="en-US" sz="2800" dirty="0"/>
              <a:t>, </a:t>
            </a:r>
            <a:r>
              <a:rPr lang="en-US" sz="2800" i="1" dirty="0">
                <a:solidFill>
                  <a:srgbClr val="FF0000"/>
                </a:solidFill>
              </a:rPr>
              <a:t>however possible</a:t>
            </a:r>
            <a:r>
              <a:rPr lang="en-US" sz="2800" dirty="0"/>
              <a:t>, </a:t>
            </a:r>
            <a:r>
              <a:rPr lang="en-US" sz="2800" b="1" dirty="0"/>
              <a:t>with the materials provided</a:t>
            </a:r>
            <a:r>
              <a:rPr lang="en-US" sz="2800" dirty="0"/>
              <a:t>.  </a:t>
            </a:r>
          </a:p>
          <a:p>
            <a:pPr marL="0" indent="0">
              <a:buNone/>
            </a:pPr>
            <a:endParaRPr lang="en-US" sz="2000" dirty="0"/>
          </a:p>
          <a:p>
            <a:pPr marL="0" indent="0">
              <a:buNone/>
            </a:pPr>
            <a:r>
              <a:rPr lang="en-US" sz="2800" dirty="0"/>
              <a:t>Time: 15 minutes total</a:t>
            </a:r>
          </a:p>
          <a:p>
            <a:pPr marL="731520" lvl="1" indent="-457200">
              <a:buFont typeface="+mj-lt"/>
              <a:buAutoNum type="arabicPeriod"/>
            </a:pPr>
            <a:r>
              <a:rPr lang="en-US" sz="2400" dirty="0"/>
              <a:t>Plan (5 minutes)</a:t>
            </a:r>
          </a:p>
          <a:p>
            <a:pPr marL="731520" lvl="1" indent="-457200">
              <a:buFont typeface="+mj-lt"/>
              <a:buAutoNum type="arabicPeriod"/>
            </a:pPr>
            <a:r>
              <a:rPr lang="en-US" sz="2400" dirty="0"/>
              <a:t>Build (10 minutes) </a:t>
            </a:r>
            <a:endParaRPr lang="en-US" sz="1400" dirty="0"/>
          </a:p>
        </p:txBody>
      </p:sp>
    </p:spTree>
    <p:extLst>
      <p:ext uri="{BB962C8B-B14F-4D97-AF65-F5344CB8AC3E}">
        <p14:creationId xmlns:p14="http://schemas.microsoft.com/office/powerpoint/2010/main" val="776267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the </a:t>
            </a:r>
            <a:r>
              <a:rPr lang="en-US" b="1" dirty="0"/>
              <a:t>Paper Tower</a:t>
            </a:r>
            <a:endParaRPr lang="en-US" dirty="0"/>
          </a:p>
        </p:txBody>
      </p:sp>
      <p:sp>
        <p:nvSpPr>
          <p:cNvPr id="3" name="Content Placeholder 2"/>
          <p:cNvSpPr>
            <a:spLocks noGrp="1"/>
          </p:cNvSpPr>
          <p:nvPr>
            <p:ph idx="1"/>
          </p:nvPr>
        </p:nvSpPr>
        <p:spPr>
          <a:xfrm>
            <a:off x="1261871" y="1828800"/>
            <a:ext cx="8477410" cy="4713149"/>
          </a:xfrm>
        </p:spPr>
        <p:txBody>
          <a:bodyPr>
            <a:normAutofit/>
          </a:bodyPr>
          <a:lstStyle/>
          <a:p>
            <a:pPr marL="0" indent="0">
              <a:buNone/>
            </a:pPr>
            <a:r>
              <a:rPr lang="en-US" sz="2800" dirty="0"/>
              <a:t>Rules: </a:t>
            </a:r>
          </a:p>
          <a:p>
            <a:pPr marL="457200" indent="-457200">
              <a:buFont typeface="+mj-lt"/>
              <a:buAutoNum type="alphaUcPeriod"/>
            </a:pPr>
            <a:r>
              <a:rPr lang="en-US" sz="2800" dirty="0"/>
              <a:t>Be </a:t>
            </a:r>
            <a:r>
              <a:rPr lang="en-US" sz="2800" dirty="0">
                <a:solidFill>
                  <a:srgbClr val="FF0000"/>
                </a:solidFill>
              </a:rPr>
              <a:t>creative</a:t>
            </a:r>
            <a:r>
              <a:rPr lang="en-US" sz="2800" dirty="0"/>
              <a:t>.  Be </a:t>
            </a:r>
            <a:r>
              <a:rPr lang="en-US" sz="2800" dirty="0">
                <a:solidFill>
                  <a:srgbClr val="FF0000"/>
                </a:solidFill>
              </a:rPr>
              <a:t>different</a:t>
            </a:r>
            <a:r>
              <a:rPr lang="en-US" sz="2800" dirty="0"/>
              <a:t>.  Or not—just make a tall tower. </a:t>
            </a:r>
          </a:p>
          <a:p>
            <a:pPr marL="457200" indent="-457200">
              <a:buFont typeface="+mj-lt"/>
              <a:buAutoNum type="alphaUcPeriod"/>
            </a:pPr>
            <a:r>
              <a:rPr lang="en-US" sz="2800" dirty="0"/>
              <a:t>Every team member </a:t>
            </a:r>
            <a:r>
              <a:rPr lang="en-US" sz="2800" i="1" dirty="0">
                <a:solidFill>
                  <a:srgbClr val="FF0000"/>
                </a:solidFill>
              </a:rPr>
              <a:t>must</a:t>
            </a:r>
            <a:r>
              <a:rPr lang="en-US" sz="2800" i="1" dirty="0"/>
              <a:t> </a:t>
            </a:r>
            <a:r>
              <a:rPr lang="en-US" sz="2800" dirty="0"/>
              <a:t>participate. </a:t>
            </a:r>
          </a:p>
          <a:p>
            <a:pPr marL="457200" indent="-457200">
              <a:buFont typeface="+mj-lt"/>
              <a:buAutoNum type="alphaUcPeriod"/>
            </a:pPr>
            <a:r>
              <a:rPr lang="en-US" sz="2800" dirty="0"/>
              <a:t>Towers will be built on the </a:t>
            </a:r>
            <a:r>
              <a:rPr lang="en-US" sz="2800" dirty="0">
                <a:solidFill>
                  <a:srgbClr val="FF0000"/>
                </a:solidFill>
              </a:rPr>
              <a:t>ground</a:t>
            </a:r>
            <a:r>
              <a:rPr lang="en-US" sz="2800" dirty="0"/>
              <a:t>.    </a:t>
            </a:r>
          </a:p>
          <a:p>
            <a:pPr marL="457200" indent="-457200">
              <a:buFont typeface="+mj-lt"/>
              <a:buAutoNum type="alphaUcPeriod"/>
            </a:pPr>
            <a:r>
              <a:rPr lang="en-US" sz="2800" dirty="0"/>
              <a:t>Tower must be </a:t>
            </a:r>
            <a:r>
              <a:rPr lang="en-US" sz="2800" dirty="0">
                <a:solidFill>
                  <a:srgbClr val="FF0000"/>
                </a:solidFill>
              </a:rPr>
              <a:t>self-sustaining</a:t>
            </a:r>
            <a:r>
              <a:rPr lang="en-US" sz="2800" dirty="0"/>
              <a:t>; people or other materials (ceiling, chairs, etc.) can’t support it.</a:t>
            </a:r>
          </a:p>
          <a:p>
            <a:endParaRPr lang="en-US" sz="2800" dirty="0"/>
          </a:p>
        </p:txBody>
      </p:sp>
    </p:spTree>
    <p:extLst>
      <p:ext uri="{BB962C8B-B14F-4D97-AF65-F5344CB8AC3E}">
        <p14:creationId xmlns:p14="http://schemas.microsoft.com/office/powerpoint/2010/main" val="74221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6626" y="365759"/>
            <a:ext cx="10567886" cy="5470446"/>
          </a:xfrm>
        </p:spPr>
        <p:txBody>
          <a:bodyPr>
            <a:normAutofit/>
          </a:bodyPr>
          <a:lstStyle/>
          <a:p>
            <a:pPr algn="ctr"/>
            <a:r>
              <a:rPr lang="en-US" sz="7200" dirty="0"/>
              <a:t>Plan!</a:t>
            </a:r>
            <a:br>
              <a:rPr lang="en-US" sz="7200" dirty="0"/>
            </a:br>
            <a:r>
              <a:rPr lang="en-US" sz="7200" dirty="0">
                <a:solidFill>
                  <a:srgbClr val="FF0000"/>
                </a:solidFill>
              </a:rPr>
              <a:t>5 mins. </a:t>
            </a:r>
            <a:br>
              <a:rPr lang="en-US" sz="7200" dirty="0"/>
            </a:br>
            <a:r>
              <a:rPr lang="en-US" sz="4800" dirty="0"/>
              <a:t>How will you do this? </a:t>
            </a:r>
            <a:br>
              <a:rPr lang="en-US" sz="4800" dirty="0"/>
            </a:br>
            <a:r>
              <a:rPr lang="en-US" sz="4800" dirty="0"/>
              <a:t>What is your strategy? </a:t>
            </a:r>
            <a:br>
              <a:rPr lang="en-US" sz="4800" dirty="0"/>
            </a:br>
            <a:r>
              <a:rPr lang="en-US" sz="4800" dirty="0"/>
              <a:t>How will you use each person? </a:t>
            </a:r>
            <a:endParaRPr lang="en-US" sz="7200" dirty="0"/>
          </a:p>
        </p:txBody>
      </p:sp>
    </p:spTree>
    <p:extLst>
      <p:ext uri="{BB962C8B-B14F-4D97-AF65-F5344CB8AC3E}">
        <p14:creationId xmlns:p14="http://schemas.microsoft.com/office/powerpoint/2010/main" val="397805623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6626" y="365759"/>
            <a:ext cx="10567886" cy="5470446"/>
          </a:xfrm>
        </p:spPr>
        <p:txBody>
          <a:bodyPr>
            <a:normAutofit/>
          </a:bodyPr>
          <a:lstStyle/>
          <a:p>
            <a:pPr algn="ctr"/>
            <a:r>
              <a:rPr lang="en-US" sz="7200" dirty="0"/>
              <a:t>Build!</a:t>
            </a:r>
            <a:br>
              <a:rPr lang="en-US" sz="7200" dirty="0"/>
            </a:br>
            <a:r>
              <a:rPr lang="en-US" sz="7200" dirty="0">
                <a:solidFill>
                  <a:srgbClr val="FF0000"/>
                </a:solidFill>
              </a:rPr>
              <a:t>10 mins. </a:t>
            </a:r>
            <a:br>
              <a:rPr lang="en-US" sz="7200" dirty="0"/>
            </a:br>
            <a:r>
              <a:rPr lang="en-US" sz="4800" dirty="0"/>
              <a:t>Be wild. Be creative.  </a:t>
            </a:r>
            <a:br>
              <a:rPr lang="en-US" sz="4800" dirty="0"/>
            </a:br>
            <a:r>
              <a:rPr lang="en-US" sz="4800" dirty="0"/>
              <a:t>Use every person.  </a:t>
            </a:r>
            <a:br>
              <a:rPr lang="en-US" sz="4800" dirty="0"/>
            </a:br>
            <a:r>
              <a:rPr lang="en-US" sz="4800" dirty="0"/>
              <a:t>On the ground; self-sustaining.  </a:t>
            </a:r>
            <a:endParaRPr lang="en-US" sz="7200" dirty="0"/>
          </a:p>
        </p:txBody>
      </p:sp>
    </p:spTree>
    <p:extLst>
      <p:ext uri="{BB962C8B-B14F-4D97-AF65-F5344CB8AC3E}">
        <p14:creationId xmlns:p14="http://schemas.microsoft.com/office/powerpoint/2010/main" val="263770843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7995" y="365759"/>
            <a:ext cx="10506517" cy="5807975"/>
          </a:xfrm>
        </p:spPr>
        <p:txBody>
          <a:bodyPr>
            <a:normAutofit/>
          </a:bodyPr>
          <a:lstStyle/>
          <a:p>
            <a:pPr algn="ctr"/>
            <a:r>
              <a:rPr lang="en-US" sz="7200" dirty="0"/>
              <a:t>Who won? </a:t>
            </a:r>
            <a:br>
              <a:rPr lang="en-US" sz="7200" dirty="0"/>
            </a:br>
            <a:br>
              <a:rPr lang="en-US" sz="7200" dirty="0"/>
            </a:br>
            <a:r>
              <a:rPr lang="en-US" sz="7200" dirty="0"/>
              <a:t>Height?</a:t>
            </a:r>
            <a:br>
              <a:rPr lang="en-US" sz="7200" dirty="0"/>
            </a:br>
            <a:r>
              <a:rPr lang="en-US" sz="7200" dirty="0"/>
              <a:t>  </a:t>
            </a:r>
          </a:p>
        </p:txBody>
      </p:sp>
    </p:spTree>
    <p:extLst>
      <p:ext uri="{BB962C8B-B14F-4D97-AF65-F5344CB8AC3E}">
        <p14:creationId xmlns:p14="http://schemas.microsoft.com/office/powerpoint/2010/main" val="6119006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Importance of Teams</a:t>
            </a:r>
          </a:p>
        </p:txBody>
      </p:sp>
      <p:sp>
        <p:nvSpPr>
          <p:cNvPr id="3" name="Text Placeholder 2"/>
          <p:cNvSpPr>
            <a:spLocks noGrp="1"/>
          </p:cNvSpPr>
          <p:nvPr>
            <p:ph type="body" idx="1"/>
          </p:nvPr>
        </p:nvSpPr>
        <p:spPr/>
        <p:txBody>
          <a:bodyPr/>
          <a:lstStyle/>
          <a:p>
            <a:r>
              <a:rPr lang="en-US" dirty="0"/>
              <a:t>ACME Seminar</a:t>
            </a:r>
          </a:p>
          <a:p>
            <a:endParaRPr lang="en-US" dirty="0"/>
          </a:p>
        </p:txBody>
      </p:sp>
    </p:spTree>
    <p:extLst>
      <p:ext uri="{BB962C8B-B14F-4D97-AF65-F5344CB8AC3E}">
        <p14:creationId xmlns:p14="http://schemas.microsoft.com/office/powerpoint/2010/main" val="165550527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7995" y="365759"/>
            <a:ext cx="10506517" cy="5807975"/>
          </a:xfrm>
        </p:spPr>
        <p:txBody>
          <a:bodyPr>
            <a:normAutofit/>
          </a:bodyPr>
          <a:lstStyle/>
          <a:p>
            <a:pPr algn="ctr"/>
            <a:r>
              <a:rPr lang="en-US" sz="7200" dirty="0"/>
              <a:t>Evaluate</a:t>
            </a:r>
            <a:br>
              <a:rPr lang="en-US" sz="7200" dirty="0"/>
            </a:br>
            <a:r>
              <a:rPr lang="en-US" sz="4800" dirty="0"/>
              <a:t>Which tower was tallest? </a:t>
            </a:r>
            <a:br>
              <a:rPr lang="en-US" sz="4800" dirty="0"/>
            </a:br>
            <a:r>
              <a:rPr lang="en-US" sz="4800" dirty="0"/>
              <a:t>Which tower was most creative? </a:t>
            </a:r>
            <a:br>
              <a:rPr lang="en-US" sz="4800" dirty="0"/>
            </a:br>
            <a:r>
              <a:rPr lang="en-US" sz="4800" dirty="0"/>
              <a:t>Which team worked best?  </a:t>
            </a:r>
            <a:br>
              <a:rPr lang="en-US" sz="7200" dirty="0"/>
            </a:br>
            <a:endParaRPr lang="en-US" sz="7200" dirty="0"/>
          </a:p>
        </p:txBody>
      </p:sp>
    </p:spTree>
    <p:extLst>
      <p:ext uri="{BB962C8B-B14F-4D97-AF65-F5344CB8AC3E}">
        <p14:creationId xmlns:p14="http://schemas.microsoft.com/office/powerpoint/2010/main" val="268247573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7995" y="365759"/>
            <a:ext cx="10506517" cy="3482085"/>
          </a:xfrm>
        </p:spPr>
        <p:txBody>
          <a:bodyPr>
            <a:normAutofit/>
          </a:bodyPr>
          <a:lstStyle/>
          <a:p>
            <a:pPr algn="ctr"/>
            <a:r>
              <a:rPr lang="en-US" sz="7200" dirty="0"/>
              <a:t>Awards Ceremony</a:t>
            </a:r>
          </a:p>
        </p:txBody>
      </p:sp>
    </p:spTree>
    <p:extLst>
      <p:ext uri="{BB962C8B-B14F-4D97-AF65-F5344CB8AC3E}">
        <p14:creationId xmlns:p14="http://schemas.microsoft.com/office/powerpoint/2010/main" val="369620998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Reflect</a:t>
            </a:r>
          </a:p>
        </p:txBody>
      </p:sp>
      <p:sp>
        <p:nvSpPr>
          <p:cNvPr id="4" name="Content Placeholder 3"/>
          <p:cNvSpPr>
            <a:spLocks noGrp="1"/>
          </p:cNvSpPr>
          <p:nvPr>
            <p:ph sz="half" idx="1"/>
          </p:nvPr>
        </p:nvSpPr>
        <p:spPr>
          <a:xfrm>
            <a:off x="1261871" y="1828800"/>
            <a:ext cx="7438783" cy="4351337"/>
          </a:xfrm>
        </p:spPr>
        <p:txBody>
          <a:bodyPr>
            <a:normAutofit/>
          </a:bodyPr>
          <a:lstStyle/>
          <a:p>
            <a:pPr marL="0" indent="0">
              <a:buNone/>
            </a:pPr>
            <a:r>
              <a:rPr lang="en-US" sz="2400" dirty="0"/>
              <a:t>Reflect as a class: </a:t>
            </a:r>
          </a:p>
          <a:p>
            <a:pPr marL="457200" indent="-457200">
              <a:buFont typeface="+mj-lt"/>
              <a:buAutoNum type="arabicPeriod"/>
            </a:pPr>
            <a:r>
              <a:rPr lang="en-US" sz="2400" dirty="0"/>
              <a:t>Did you do </a:t>
            </a:r>
            <a:r>
              <a:rPr lang="en-US" sz="2400" dirty="0">
                <a:solidFill>
                  <a:srgbClr val="FF0000"/>
                </a:solidFill>
              </a:rPr>
              <a:t>better/worse </a:t>
            </a:r>
            <a:r>
              <a:rPr lang="en-US" sz="2400" dirty="0"/>
              <a:t>than you thought you would? </a:t>
            </a:r>
          </a:p>
          <a:p>
            <a:pPr marL="457200" indent="-457200">
              <a:buFont typeface="+mj-lt"/>
              <a:buAutoNum type="arabicPeriod"/>
            </a:pPr>
            <a:r>
              <a:rPr lang="en-US" sz="2400" dirty="0"/>
              <a:t>Winning team: was your </a:t>
            </a:r>
            <a:r>
              <a:rPr lang="en-US" sz="2400" dirty="0">
                <a:solidFill>
                  <a:srgbClr val="FF0000"/>
                </a:solidFill>
              </a:rPr>
              <a:t>success</a:t>
            </a:r>
            <a:r>
              <a:rPr lang="en-US" sz="2400" dirty="0"/>
              <a:t> correlated to your </a:t>
            </a:r>
            <a:r>
              <a:rPr lang="en-US" sz="2400" dirty="0">
                <a:solidFill>
                  <a:srgbClr val="FF0000"/>
                </a:solidFill>
              </a:rPr>
              <a:t>teamwork</a:t>
            </a:r>
            <a:r>
              <a:rPr lang="en-US" sz="2400" dirty="0"/>
              <a:t>? Why, or why not?</a:t>
            </a:r>
          </a:p>
          <a:p>
            <a:pPr marL="457200" indent="-457200">
              <a:buFont typeface="+mj-lt"/>
              <a:buAutoNum type="arabicPeriod"/>
            </a:pPr>
            <a:r>
              <a:rPr lang="en-US" sz="2400" dirty="0"/>
              <a:t>Which of the three </a:t>
            </a:r>
            <a:r>
              <a:rPr lang="en-US" sz="2400" dirty="0">
                <a:solidFill>
                  <a:srgbClr val="FF0000"/>
                </a:solidFill>
              </a:rPr>
              <a:t>best practices </a:t>
            </a:r>
            <a:r>
              <a:rPr lang="en-US" sz="2400" dirty="0"/>
              <a:t>did your team use? Which could you have used more effectively? </a:t>
            </a:r>
          </a:p>
        </p:txBody>
      </p:sp>
    </p:spTree>
    <p:extLst>
      <p:ext uri="{BB962C8B-B14F-4D97-AF65-F5344CB8AC3E}">
        <p14:creationId xmlns:p14="http://schemas.microsoft.com/office/powerpoint/2010/main" val="2390473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1500"/>
                                        <p:tgtEl>
                                          <p:spTgt spid="4">
                                            <p:txEl>
                                              <p:pRg st="1" end="1"/>
                                            </p:txEl>
                                          </p:spTgt>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1500"/>
                                        <p:tgtEl>
                                          <p:spTgt spid="4">
                                            <p:txEl>
                                              <p:pRg st="2" end="2"/>
                                            </p:txEl>
                                          </p:spTgt>
                                        </p:tgtEl>
                                      </p:cBhvr>
                                    </p:animEffect>
                                  </p:childTnLst>
                                </p:cTn>
                              </p:par>
                            </p:childTnLst>
                          </p:cTn>
                        </p:par>
                        <p:par>
                          <p:cTn id="16" fill="hold">
                            <p:stCondLst>
                              <p:cond delay="3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1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a:blip r:embed="rId3"/>
          <a:stretch>
            <a:fillRect/>
          </a:stretch>
        </p:blipFill>
        <p:spPr>
          <a:xfrm>
            <a:off x="0" y="-886690"/>
            <a:ext cx="11308080" cy="13062141"/>
          </a:xfrm>
          <a:prstGeom prst="rect">
            <a:avLst/>
          </a:prstGeom>
        </p:spPr>
      </p:pic>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481" y="0"/>
            <a:ext cx="7737169" cy="6858000"/>
          </a:xfrm>
          <a:prstGeom prst="rect">
            <a:avLst/>
          </a:prstGeom>
          <a:solidFill>
            <a:schemeClr val="bg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050889" y="365758"/>
            <a:ext cx="6784259" cy="1828800"/>
          </a:xfrm>
        </p:spPr>
        <p:txBody>
          <a:bodyPr vert="horz" lIns="91440" tIns="45720" rIns="91440" bIns="45720" rtlCol="0" anchor="b">
            <a:normAutofit/>
          </a:bodyPr>
          <a:lstStyle/>
          <a:p>
            <a:r>
              <a:rPr lang="en-US" dirty="0"/>
              <a:t>Take-away</a:t>
            </a:r>
          </a:p>
        </p:txBody>
      </p:sp>
      <p:sp>
        <p:nvSpPr>
          <p:cNvPr id="3" name="Content Placeholder 2"/>
          <p:cNvSpPr>
            <a:spLocks noGrp="1"/>
          </p:cNvSpPr>
          <p:nvPr>
            <p:ph sz="half" idx="1"/>
          </p:nvPr>
        </p:nvSpPr>
        <p:spPr>
          <a:xfrm>
            <a:off x="4050889" y="2324100"/>
            <a:ext cx="6784259" cy="3875087"/>
          </a:xfrm>
        </p:spPr>
        <p:txBody>
          <a:bodyPr vert="horz" lIns="91440" tIns="45720" rIns="91440" bIns="45720" rtlCol="0">
            <a:normAutofit/>
          </a:bodyPr>
          <a:lstStyle/>
          <a:p>
            <a:r>
              <a:rPr lang="en-US" sz="2800" dirty="0"/>
              <a:t>A well-organized team is better than any individual.</a:t>
            </a:r>
          </a:p>
          <a:p>
            <a:r>
              <a:rPr lang="en-US" sz="2800" dirty="0"/>
              <a:t>“The whole is more than the sum of its parts.”</a:t>
            </a:r>
          </a:p>
          <a:p>
            <a:r>
              <a:rPr lang="en-US" sz="2800" i="1" dirty="0"/>
              <a:t>Gestalt Philosophy</a:t>
            </a:r>
          </a:p>
        </p:txBody>
      </p:sp>
    </p:spTree>
    <p:extLst>
      <p:ext uri="{BB962C8B-B14F-4D97-AF65-F5344CB8AC3E}">
        <p14:creationId xmlns:p14="http://schemas.microsoft.com/office/powerpoint/2010/main" val="360966080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Outcomes </a:t>
            </a:r>
          </a:p>
        </p:txBody>
      </p:sp>
      <p:sp>
        <p:nvSpPr>
          <p:cNvPr id="3" name="Content Placeholder 2"/>
          <p:cNvSpPr>
            <a:spLocks noGrp="1"/>
          </p:cNvSpPr>
          <p:nvPr>
            <p:ph idx="1"/>
          </p:nvPr>
        </p:nvSpPr>
        <p:spPr>
          <a:xfrm>
            <a:off x="1261872" y="1828800"/>
            <a:ext cx="8931540" cy="4351337"/>
          </a:xfrm>
        </p:spPr>
        <p:txBody>
          <a:bodyPr>
            <a:normAutofit/>
          </a:bodyPr>
          <a:lstStyle/>
          <a:p>
            <a:pPr marL="342900" indent="-342900">
              <a:buFont typeface="+mj-lt"/>
              <a:buAutoNum type="arabicPeriod"/>
            </a:pPr>
            <a:r>
              <a:rPr lang="en-US" sz="2800" dirty="0"/>
              <a:t>Discuss the </a:t>
            </a:r>
            <a:r>
              <a:rPr lang="en-US" sz="2800" dirty="0">
                <a:solidFill>
                  <a:srgbClr val="FF0000"/>
                </a:solidFill>
              </a:rPr>
              <a:t>importance of teams</a:t>
            </a:r>
            <a:endParaRPr lang="en-US" sz="3600" dirty="0">
              <a:solidFill>
                <a:srgbClr val="FF0000"/>
              </a:solidFill>
            </a:endParaRPr>
          </a:p>
          <a:p>
            <a:pPr marL="342900" indent="-342900">
              <a:buFont typeface="+mj-lt"/>
              <a:buAutoNum type="arabicPeriod"/>
            </a:pPr>
            <a:endParaRPr lang="en-US" sz="1200" dirty="0"/>
          </a:p>
          <a:p>
            <a:pPr marL="342900" indent="-342900">
              <a:buFont typeface="+mj-lt"/>
              <a:buAutoNum type="arabicPeriod"/>
            </a:pPr>
            <a:r>
              <a:rPr lang="en-US" sz="2800" dirty="0"/>
              <a:t>Watch </a:t>
            </a:r>
            <a:r>
              <a:rPr lang="en-US" sz="2800" b="1" dirty="0"/>
              <a:t>examples</a:t>
            </a:r>
            <a:r>
              <a:rPr lang="en-US" sz="2800" dirty="0"/>
              <a:t> of </a:t>
            </a:r>
            <a:r>
              <a:rPr lang="en-US" sz="2800" dirty="0">
                <a:solidFill>
                  <a:srgbClr val="FF0000"/>
                </a:solidFill>
              </a:rPr>
              <a:t>great teams in action</a:t>
            </a:r>
          </a:p>
          <a:p>
            <a:pPr marL="342900" indent="-342900">
              <a:buFont typeface="+mj-lt"/>
              <a:buAutoNum type="arabicPeriod"/>
            </a:pPr>
            <a:endParaRPr lang="en-US" sz="1200" b="1" dirty="0">
              <a:solidFill>
                <a:srgbClr val="FF0000"/>
              </a:solidFill>
            </a:endParaRPr>
          </a:p>
          <a:p>
            <a:pPr marL="342900" indent="-342900">
              <a:buFont typeface="+mj-lt"/>
              <a:buAutoNum type="arabicPeriod"/>
            </a:pPr>
            <a:r>
              <a:rPr lang="en-US" sz="2800" dirty="0"/>
              <a:t>Identify </a:t>
            </a:r>
            <a:r>
              <a:rPr lang="en-US" sz="2800" dirty="0">
                <a:solidFill>
                  <a:srgbClr val="FF0000"/>
                </a:solidFill>
              </a:rPr>
              <a:t>best practices </a:t>
            </a:r>
            <a:r>
              <a:rPr lang="en-US" sz="2800" dirty="0"/>
              <a:t>in </a:t>
            </a:r>
            <a:r>
              <a:rPr lang="en-US" sz="2800" b="1" dirty="0"/>
              <a:t>teamwork</a:t>
            </a:r>
            <a:r>
              <a:rPr lang="en-US" sz="2800" dirty="0"/>
              <a:t> </a:t>
            </a:r>
          </a:p>
          <a:p>
            <a:pPr marL="342900" indent="-342900">
              <a:buFont typeface="+mj-lt"/>
              <a:buAutoNum type="arabicPeriod"/>
            </a:pPr>
            <a:endParaRPr lang="en-US" sz="1200" dirty="0"/>
          </a:p>
          <a:p>
            <a:pPr marL="342900" indent="-342900">
              <a:buFont typeface="+mj-lt"/>
              <a:buAutoNum type="arabicPeriod"/>
            </a:pPr>
            <a:r>
              <a:rPr lang="en-US" sz="2800" dirty="0"/>
              <a:t>Participate in </a:t>
            </a:r>
            <a:r>
              <a:rPr lang="en-US" sz="2800" b="1" dirty="0"/>
              <a:t>Paper Tower </a:t>
            </a:r>
            <a:r>
              <a:rPr lang="en-US" sz="2800" dirty="0"/>
              <a:t>exercise</a:t>
            </a:r>
          </a:p>
        </p:txBody>
      </p:sp>
    </p:spTree>
    <p:extLst>
      <p:ext uri="{BB962C8B-B14F-4D97-AF65-F5344CB8AC3E}">
        <p14:creationId xmlns:p14="http://schemas.microsoft.com/office/powerpoint/2010/main" val="233581797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resources</a:t>
            </a:r>
          </a:p>
        </p:txBody>
      </p:sp>
      <p:sp>
        <p:nvSpPr>
          <p:cNvPr id="3" name="Content Placeholder 2"/>
          <p:cNvSpPr>
            <a:spLocks noGrp="1"/>
          </p:cNvSpPr>
          <p:nvPr>
            <p:ph idx="1"/>
          </p:nvPr>
        </p:nvSpPr>
        <p:spPr/>
        <p:txBody>
          <a:bodyPr/>
          <a:lstStyle/>
          <a:p>
            <a:r>
              <a:rPr lang="en-US" i="1" dirty="0"/>
              <a:t>The Five Dysfunctions of a Team</a:t>
            </a:r>
            <a:r>
              <a:rPr lang="en-US" dirty="0"/>
              <a:t> by Patrick Lencioni</a:t>
            </a:r>
            <a:endParaRPr lang="en-US" i="1" dirty="0">
              <a:hlinkClick r:id="rId2"/>
            </a:endParaRPr>
          </a:p>
          <a:p>
            <a:r>
              <a:rPr lang="en-US" dirty="0">
                <a:hlinkClick r:id="rId3"/>
              </a:rPr>
              <a:t>Team Charters: what are they and what’s their purpose? </a:t>
            </a:r>
            <a:endParaRPr lang="en-US" dirty="0"/>
          </a:p>
          <a:p>
            <a:endParaRPr lang="en-US" dirty="0"/>
          </a:p>
        </p:txBody>
      </p:sp>
    </p:spTree>
    <p:extLst>
      <p:ext uri="{BB962C8B-B14F-4D97-AF65-F5344CB8AC3E}">
        <p14:creationId xmlns:p14="http://schemas.microsoft.com/office/powerpoint/2010/main" val="294786126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stretch>
            <a:fillRect/>
          </a:stretch>
        </p:blipFill>
        <p:spPr>
          <a:xfrm>
            <a:off x="1262063" y="2455898"/>
            <a:ext cx="8594725" cy="3097141"/>
          </a:xfrm>
          <a:prstGeom prst="rect">
            <a:avLst/>
          </a:prstGeom>
        </p:spPr>
      </p:pic>
      <p:pic>
        <p:nvPicPr>
          <p:cNvPr id="1025" name="Picture 1" descr="Creative Commons Licens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81424" y="6393220"/>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8541834" y="6177776"/>
            <a:ext cx="3813717" cy="215444"/>
          </a:xfrm>
          <a:prstGeom prst="rect">
            <a:avLst/>
          </a:prstGeom>
          <a:noFill/>
        </p:spPr>
        <p:txBody>
          <a:bodyPr wrap="square" rtlCol="0">
            <a:spAutoFit/>
          </a:bodyPr>
          <a:lstStyle/>
          <a:p>
            <a:r>
              <a:rPr lang="en-US" sz="800" dirty="0"/>
              <a:t>Content (not images or videos) copyright information:</a:t>
            </a:r>
          </a:p>
        </p:txBody>
      </p:sp>
    </p:spTree>
    <p:extLst>
      <p:ext uri="{BB962C8B-B14F-4D97-AF65-F5344CB8AC3E}">
        <p14:creationId xmlns:p14="http://schemas.microsoft.com/office/powerpoint/2010/main" val="36424665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Definition </a:t>
            </a:r>
          </a:p>
        </p:txBody>
      </p:sp>
      <p:sp>
        <p:nvSpPr>
          <p:cNvPr id="3" name="Content Placeholder 2"/>
          <p:cNvSpPr>
            <a:spLocks noGrp="1"/>
          </p:cNvSpPr>
          <p:nvPr>
            <p:ph idx="1"/>
          </p:nvPr>
        </p:nvSpPr>
        <p:spPr/>
        <p:txBody>
          <a:bodyPr>
            <a:normAutofit/>
          </a:bodyPr>
          <a:lstStyle/>
          <a:p>
            <a:pPr marL="0" indent="0">
              <a:buNone/>
            </a:pPr>
            <a:r>
              <a:rPr lang="en-US" sz="3600" dirty="0"/>
              <a:t>Team: A </a:t>
            </a:r>
            <a:r>
              <a:rPr lang="en-US" sz="3600" dirty="0">
                <a:solidFill>
                  <a:srgbClr val="FF0000"/>
                </a:solidFill>
              </a:rPr>
              <a:t>small group </a:t>
            </a:r>
            <a:r>
              <a:rPr lang="en-US" sz="3600" dirty="0"/>
              <a:t>of people with </a:t>
            </a:r>
            <a:r>
              <a:rPr lang="en-US" sz="3600" dirty="0">
                <a:solidFill>
                  <a:srgbClr val="FF0000"/>
                </a:solidFill>
              </a:rPr>
              <a:t>complementary skills </a:t>
            </a:r>
            <a:r>
              <a:rPr lang="en-US" sz="3600" dirty="0"/>
              <a:t>who operate according to a </a:t>
            </a:r>
            <a:r>
              <a:rPr lang="en-US" sz="3600" dirty="0">
                <a:solidFill>
                  <a:srgbClr val="FF0000"/>
                </a:solidFill>
              </a:rPr>
              <a:t>common purpose, process, and results</a:t>
            </a:r>
            <a:r>
              <a:rPr lang="en-US" sz="3600" dirty="0"/>
              <a:t>, who are </a:t>
            </a:r>
            <a:r>
              <a:rPr lang="en-US" sz="3600" dirty="0">
                <a:solidFill>
                  <a:srgbClr val="FF0000"/>
                </a:solidFill>
              </a:rPr>
              <a:t>mutually accountable </a:t>
            </a:r>
            <a:r>
              <a:rPr lang="en-US" sz="3600" dirty="0"/>
              <a:t>to one another.  </a:t>
            </a:r>
          </a:p>
        </p:txBody>
      </p:sp>
    </p:spTree>
    <p:extLst>
      <p:ext uri="{BB962C8B-B14F-4D97-AF65-F5344CB8AC3E}">
        <p14:creationId xmlns:p14="http://schemas.microsoft.com/office/powerpoint/2010/main" val="14233649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AXalrYeO9oQ">
            <a:hlinkClick r:id="" action="ppaction://media"/>
          </p:cNvPr>
          <p:cNvPicPr>
            <a:picLocks noGrp="1" noRot="1" noChangeAspect="1"/>
          </p:cNvPicPr>
          <p:nvPr>
            <p:ph idx="1"/>
            <a:videoFile r:link="rId1"/>
          </p:nvPr>
        </p:nvPicPr>
        <p:blipFill>
          <a:blip r:embed="rId3"/>
          <a:stretch>
            <a:fillRect/>
          </a:stretch>
        </p:blipFill>
        <p:spPr>
          <a:xfrm>
            <a:off x="1027814" y="-2677"/>
            <a:ext cx="9144000" cy="6860677"/>
          </a:xfrm>
          <a:prstGeom prst="rect">
            <a:avLst/>
          </a:prstGeom>
        </p:spPr>
      </p:pic>
    </p:spTree>
    <p:extLst>
      <p:ext uri="{BB962C8B-B14F-4D97-AF65-F5344CB8AC3E}">
        <p14:creationId xmlns:p14="http://schemas.microsoft.com/office/powerpoint/2010/main" val="207810186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Content Placeholder 4"/>
          <p:cNvPicPr>
            <a:picLocks noGrp="1" noChangeAspect="1"/>
          </p:cNvPicPr>
          <p:nvPr>
            <p:ph sz="half" idx="2"/>
          </p:nvPr>
        </p:nvPicPr>
        <p:blipFill>
          <a:blip r:embed="rId3">
            <a:extLst>
              <a:ext uri="{BEBA8EAE-BF5A-486C-A8C5-ECC9F3942E4B}">
                <a14:imgProps xmlns:a14="http://schemas.microsoft.com/office/drawing/2010/main">
                  <a14:imgLayer r:embed="rId4">
                    <a14:imgEffect>
                      <a14:saturation sat="63000"/>
                    </a14:imgEffect>
                  </a14:imgLayer>
                </a14:imgProps>
              </a:ext>
            </a:extLst>
          </a:blip>
          <a:stretch>
            <a:fillRect/>
          </a:stretch>
        </p:blipFill>
        <p:spPr>
          <a:xfrm>
            <a:off x="-855002" y="1357312"/>
            <a:ext cx="15075827" cy="5029200"/>
          </a:xfrm>
        </p:spPr>
      </p:pic>
      <p:sp>
        <p:nvSpPr>
          <p:cNvPr id="2" name="Title 1"/>
          <p:cNvSpPr>
            <a:spLocks noGrp="1"/>
          </p:cNvSpPr>
          <p:nvPr>
            <p:ph type="title"/>
          </p:nvPr>
        </p:nvSpPr>
        <p:spPr>
          <a:xfrm>
            <a:off x="1261872" y="365760"/>
            <a:ext cx="9692640" cy="805815"/>
          </a:xfrm>
        </p:spPr>
        <p:txBody>
          <a:bodyPr/>
          <a:lstStyle/>
          <a:p>
            <a:r>
              <a:rPr lang="en-US" dirty="0"/>
              <a:t>Reflect</a:t>
            </a:r>
          </a:p>
        </p:txBody>
      </p:sp>
      <p:sp>
        <p:nvSpPr>
          <p:cNvPr id="3" name="Content Placeholder 2"/>
          <p:cNvSpPr>
            <a:spLocks noGrp="1"/>
          </p:cNvSpPr>
          <p:nvPr>
            <p:ph sz="half" idx="1"/>
          </p:nvPr>
        </p:nvSpPr>
        <p:spPr>
          <a:xfrm>
            <a:off x="3974841" y="1828800"/>
            <a:ext cx="4590661" cy="4086225"/>
          </a:xfrm>
        </p:spPr>
        <p:txBody>
          <a:bodyPr>
            <a:normAutofit/>
          </a:bodyPr>
          <a:lstStyle/>
          <a:p>
            <a:r>
              <a:rPr lang="en-US" sz="2400" dirty="0">
                <a:latin typeface="Arial Rounded MT Bold" panose="020F0704030504030204" pitchFamily="34" charset="0"/>
              </a:rPr>
              <a:t>Why are teams important? </a:t>
            </a:r>
          </a:p>
          <a:p>
            <a:r>
              <a:rPr lang="en-US" sz="2400" dirty="0">
                <a:latin typeface="Arial Rounded MT Bold" panose="020F0704030504030204" pitchFamily="34" charset="0"/>
              </a:rPr>
              <a:t>Example: </a:t>
            </a:r>
            <a:r>
              <a:rPr lang="en-US" sz="2400" b="1" dirty="0">
                <a:latin typeface="Arial Rounded MT Bold" panose="020F0704030504030204" pitchFamily="34" charset="0"/>
              </a:rPr>
              <a:t>Ramses the Great</a:t>
            </a:r>
          </a:p>
          <a:p>
            <a:r>
              <a:rPr lang="en-US" sz="2400" dirty="0">
                <a:latin typeface="Arial Rounded MT Bold" panose="020F0704030504030204" pitchFamily="34" charset="0"/>
              </a:rPr>
              <a:t>Ramses the Great was a great builder in ancient Egypt.  A strong majority of famous Egyptian statues and monuments were built under his reign. </a:t>
            </a:r>
          </a:p>
          <a:p>
            <a:r>
              <a:rPr lang="en-US" sz="2400" dirty="0">
                <a:latin typeface="Arial Rounded MT Bold" panose="020F0704030504030204" pitchFamily="34" charset="0"/>
              </a:rPr>
              <a:t>…who built them?  </a:t>
            </a:r>
            <a:r>
              <a:rPr lang="en-US" sz="2400" i="1" dirty="0">
                <a:solidFill>
                  <a:srgbClr val="FF0000"/>
                </a:solidFill>
                <a:latin typeface="Arial Rounded MT Bold" panose="020F0704030504030204" pitchFamily="34" charset="0"/>
              </a:rPr>
              <a:t>(Slaves)</a:t>
            </a:r>
            <a:endParaRPr lang="en-US" sz="2400" dirty="0">
              <a:solidFill>
                <a:srgbClr val="FF0000"/>
              </a:solidFill>
              <a:latin typeface="Arial Rounded MT Bold" panose="020F0704030504030204" pitchFamily="34" charset="0"/>
            </a:endParaRPr>
          </a:p>
        </p:txBody>
      </p:sp>
    </p:spTree>
    <p:extLst>
      <p:ext uri="{BB962C8B-B14F-4D97-AF65-F5344CB8AC3E}">
        <p14:creationId xmlns:p14="http://schemas.microsoft.com/office/powerpoint/2010/main" val="1066230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Take-away</a:t>
            </a:r>
          </a:p>
        </p:txBody>
      </p:sp>
      <p:sp>
        <p:nvSpPr>
          <p:cNvPr id="3" name="Content Placeholder 2"/>
          <p:cNvSpPr>
            <a:spLocks noGrp="1"/>
          </p:cNvSpPr>
          <p:nvPr>
            <p:ph sz="half" idx="1"/>
          </p:nvPr>
        </p:nvSpPr>
        <p:spPr>
          <a:xfrm>
            <a:off x="1261872" y="1828800"/>
            <a:ext cx="8591256" cy="4351337"/>
          </a:xfrm>
        </p:spPr>
        <p:txBody>
          <a:bodyPr>
            <a:normAutofit/>
          </a:bodyPr>
          <a:lstStyle/>
          <a:p>
            <a:pPr marL="0" indent="0" algn="ctr">
              <a:lnSpc>
                <a:spcPct val="150000"/>
              </a:lnSpc>
              <a:buNone/>
            </a:pPr>
            <a:r>
              <a:rPr lang="en-US" sz="2800" i="1" dirty="0">
                <a:solidFill>
                  <a:srgbClr val="FF0000"/>
                </a:solidFill>
              </a:rPr>
              <a:t>Without others, Ramses would not be remembered</a:t>
            </a:r>
            <a:r>
              <a:rPr lang="en-US" sz="2800" dirty="0"/>
              <a:t>.  He could not have done what he did alone.  </a:t>
            </a:r>
          </a:p>
          <a:p>
            <a:pPr marL="0" indent="0" algn="ctr">
              <a:lnSpc>
                <a:spcPct val="150000"/>
              </a:lnSpc>
              <a:buNone/>
            </a:pPr>
            <a:r>
              <a:rPr lang="en-US" sz="2800" dirty="0"/>
              <a:t>We need </a:t>
            </a:r>
            <a:r>
              <a:rPr lang="en-US" sz="2800" b="1" dirty="0"/>
              <a:t>teams</a:t>
            </a:r>
            <a:r>
              <a:rPr lang="en-US" sz="2800" dirty="0"/>
              <a:t> to achieve things greater than ourselves.   </a:t>
            </a:r>
          </a:p>
        </p:txBody>
      </p:sp>
    </p:spTree>
    <p:extLst>
      <p:ext uri="{BB962C8B-B14F-4D97-AF65-F5344CB8AC3E}">
        <p14:creationId xmlns:p14="http://schemas.microsoft.com/office/powerpoint/2010/main" val="273861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View</Template>
  <TotalTime>5119</TotalTime>
  <Words>1593</Words>
  <Application>Microsoft Office PowerPoint</Application>
  <PresentationFormat>Widescreen</PresentationFormat>
  <Paragraphs>272</Paragraphs>
  <Slides>56</Slides>
  <Notes>40</Notes>
  <HiddenSlides>2</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56</vt:i4>
      </vt:variant>
    </vt:vector>
  </HeadingPairs>
  <TitlesOfParts>
    <vt:vector size="62" baseType="lpstr">
      <vt:lpstr>Arial</vt:lpstr>
      <vt:lpstr>Arial Rounded MT Bold</vt:lpstr>
      <vt:lpstr>Calibri</vt:lpstr>
      <vt:lpstr>Century Schoolbook</vt:lpstr>
      <vt:lpstr>Wingdings 2</vt:lpstr>
      <vt:lpstr>View</vt:lpstr>
      <vt:lpstr>Teamwork &amp; Collaboration</vt:lpstr>
      <vt:lpstr>Prepare</vt:lpstr>
      <vt:lpstr>Review </vt:lpstr>
      <vt:lpstr>Outcomes </vt:lpstr>
      <vt:lpstr>Importance of Teams</vt:lpstr>
      <vt:lpstr>Definition </vt:lpstr>
      <vt:lpstr>PowerPoint Presentation</vt:lpstr>
      <vt:lpstr>Reflect</vt:lpstr>
      <vt:lpstr>Take-away</vt:lpstr>
      <vt:lpstr>Examples of Great Teams</vt:lpstr>
      <vt:lpstr>Name that team</vt:lpstr>
      <vt:lpstr>Abbott and Costello</vt:lpstr>
      <vt:lpstr>1995 Chicago Bulls</vt:lpstr>
      <vt:lpstr>Han and Chewie</vt:lpstr>
      <vt:lpstr>Butch Cassidy and the Sundance Kid</vt:lpstr>
      <vt:lpstr>We Are the World </vt:lpstr>
      <vt:lpstr>Gretzky and Messier</vt:lpstr>
      <vt:lpstr>Dominic and Brian</vt:lpstr>
      <vt:lpstr>The Beatles </vt:lpstr>
      <vt:lpstr>Signers of the Decl. of Independence </vt:lpstr>
      <vt:lpstr>2015 Golden State Warriors</vt:lpstr>
      <vt:lpstr>The Brady Bunch</vt:lpstr>
      <vt:lpstr>1985 Chicago Bears</vt:lpstr>
      <vt:lpstr>The Fellowship of the Ring (LOTR)</vt:lpstr>
      <vt:lpstr>The Powerpuff Girls</vt:lpstr>
      <vt:lpstr>2010 Spain National Team</vt:lpstr>
      <vt:lpstr>Churchill, FDR, and Stalin</vt:lpstr>
      <vt:lpstr>Alabama Crimson Tide</vt:lpstr>
      <vt:lpstr>The Boston Pops</vt:lpstr>
      <vt:lpstr>Star Trek: Next Generation</vt:lpstr>
      <vt:lpstr>Plato, Aristotle, and Socrates</vt:lpstr>
      <vt:lpstr>Sesame Street</vt:lpstr>
      <vt:lpstr>Take-away</vt:lpstr>
      <vt:lpstr>Best Practices in Teamwork</vt:lpstr>
      <vt:lpstr>Best Practices</vt:lpstr>
      <vt:lpstr>1.  Build Trust </vt:lpstr>
      <vt:lpstr>2.  Get Organized </vt:lpstr>
      <vt:lpstr>3.  Open Communication</vt:lpstr>
      <vt:lpstr>Reflect (1-2 minutes)</vt:lpstr>
      <vt:lpstr>Take-away</vt:lpstr>
      <vt:lpstr>Paper Tower Exercise</vt:lpstr>
      <vt:lpstr>Application</vt:lpstr>
      <vt:lpstr>Instructor:   1.  Divide class into groups of 4-5 2.  Assign specific areas throughout the classroom to each group </vt:lpstr>
      <vt:lpstr>Pre-work (3-5 minutes)</vt:lpstr>
      <vt:lpstr>Exercise: the Paper Tower</vt:lpstr>
      <vt:lpstr>Exercise: the Paper Tower</vt:lpstr>
      <vt:lpstr>Plan! 5 mins.  How will you do this?  What is your strategy?  How will you use each person? </vt:lpstr>
      <vt:lpstr>Build! 10 mins.  Be wild. Be creative.   Use every person.   On the ground; self-sustaining.  </vt:lpstr>
      <vt:lpstr>Who won?   Height?   </vt:lpstr>
      <vt:lpstr>Evaluate Which tower was tallest?  Which tower was most creative?  Which team worked best?   </vt:lpstr>
      <vt:lpstr>Awards Ceremony</vt:lpstr>
      <vt:lpstr>Reflect</vt:lpstr>
      <vt:lpstr>Take-away</vt:lpstr>
      <vt:lpstr>Outcomes </vt:lpstr>
      <vt:lpstr>Additional resources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Power of Applied mathematics</dc:title>
  <dc:creator>Jacob Brown</dc:creator>
  <cp:lastModifiedBy>Stacie Mason</cp:lastModifiedBy>
  <cp:revision>222</cp:revision>
  <dcterms:created xsi:type="dcterms:W3CDTF">2016-06-04T18:26:22Z</dcterms:created>
  <dcterms:modified xsi:type="dcterms:W3CDTF">2017-01-11T17:01:03Z</dcterms:modified>
</cp:coreProperties>
</file>

<file path=docProps/thumbnail.jpeg>
</file>